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56" r:id="rId3"/>
    <p:sldId id="257" r:id="rId4"/>
    <p:sldId id="258" r:id="rId5"/>
    <p:sldId id="259" r:id="rId6"/>
    <p:sldId id="260" r:id="rId7"/>
    <p:sldId id="261" r:id="rId8"/>
    <p:sldId id="264" r:id="rId9"/>
    <p:sldId id="262" r:id="rId10"/>
    <p:sldId id="263" r:id="rId11"/>
    <p:sldId id="265" r:id="rId12"/>
    <p:sldId id="266" r:id="rId13"/>
    <p:sldId id="267" r:id="rId14"/>
    <p:sldId id="269" r:id="rId1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5642A-FEB5-43B4-8E71-7AF2BD8D770E}" type="datetimeFigureOut">
              <a:rPr lang="tr-TR" smtClean="0"/>
              <a:t>27.11.2012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DB419-0863-40F3-BADC-1FE38A52D3B0}"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7E73B8A-2DDB-45AC-92D0-F96F479369B3}"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AE8D9AE7-FB4E-42A6-ABD3-0CC92C0B5BF0}"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D7251CC-0A81-4769-88A9-E6D1C4BECC47}"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F2CDAD0-8DF0-478F-8026-ECC20BCD6DF1}"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1D2137B-314B-40E7-AED2-886F36F9FEFB}"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8D0AAF8E-7838-486D-92A6-454292E971D1}"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r>
              <a:rPr lang="tr-TR" smtClean="0"/>
              <a:t>Nihat BÜLBÜL</a:t>
            </a:r>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03AAA7D-0913-4A88-B84E-DA916FDE6533}"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r>
              <a:rPr lang="tr-TR" smtClean="0"/>
              <a:t>Nihat BÜLBÜL</a:t>
            </a:r>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CC9D3461-07F2-446D-A9AB-CD9328532719}"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r>
              <a:rPr lang="tr-TR" smtClean="0"/>
              <a:t>Nihat BÜLBÜL</a:t>
            </a:r>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40479CB9-B49A-4D23-85A8-788B86562CD7}"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54FB7BA-2D41-4C52-988C-1B6E2E084B4E}"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4D198A3-8A54-4B01-A81A-054F6D4E20B1}"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tr-TR" smtClean="0"/>
              <a:t>Nihat BÜLBÜL</a:t>
            </a: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14C2495-B76F-4087-B31F-8CE261882376}"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549275"/>
            <a:ext cx="8229600" cy="5576888"/>
          </a:xfrm>
        </p:spPr>
        <p:txBody>
          <a:bodyPr/>
          <a:lstStyle/>
          <a:p>
            <a:endParaRPr lang="tr-TR">
              <a:solidFill>
                <a:srgbClr val="FF3300"/>
              </a:solidFill>
            </a:endParaRPr>
          </a:p>
          <a:p>
            <a:r>
              <a:rPr lang="tr-TR">
                <a:solidFill>
                  <a:srgbClr val="FF3300"/>
                </a:solidFill>
              </a:rPr>
              <a:t>TOPLAM KALİTE YÖNETİMİ NEDİR?</a:t>
            </a:r>
          </a:p>
          <a:p>
            <a:r>
              <a:rPr lang="tr-TR">
                <a:solidFill>
                  <a:schemeClr val="folHlink"/>
                </a:solidFill>
              </a:rPr>
              <a:t>KALİTE ANLAYIŞININ EVRİMİ</a:t>
            </a:r>
          </a:p>
          <a:p>
            <a:r>
              <a:rPr lang="tr-TR">
                <a:solidFill>
                  <a:srgbClr val="0000FF"/>
                </a:solidFill>
              </a:rPr>
              <a:t>TOPLAM KALİTE YÖNETİMİNİN YARARLARI</a:t>
            </a:r>
          </a:p>
          <a:p>
            <a:r>
              <a:rPr lang="tr-TR">
                <a:solidFill>
                  <a:schemeClr val="accent2"/>
                </a:solidFill>
              </a:rPr>
              <a:t>TOPLAM KALİTE YÖNETİMİNİN UNSURLARI</a:t>
            </a:r>
          </a:p>
          <a:p>
            <a:r>
              <a:rPr lang="tr-TR">
                <a:solidFill>
                  <a:schemeClr val="hlink"/>
                </a:solidFill>
              </a:rPr>
              <a:t>TOPLAM KALİTE YÖNETİMİNİN BAŞARISINI ENGELLEYEN FAKTÖRLER</a:t>
            </a:r>
          </a:p>
          <a:p>
            <a:pPr>
              <a:buFontTx/>
              <a:buNone/>
            </a:pPr>
            <a:endParaRPr lang="tr-T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476250"/>
            <a:ext cx="8229600" cy="5649913"/>
          </a:xfrm>
        </p:spPr>
        <p:txBody>
          <a:bodyPr/>
          <a:lstStyle/>
          <a:p>
            <a:pPr>
              <a:lnSpc>
                <a:spcPct val="90000"/>
              </a:lnSpc>
              <a:buFontTx/>
              <a:buNone/>
            </a:pPr>
            <a:r>
              <a:rPr lang="tr-TR" sz="2800" b="1"/>
              <a:t>	</a:t>
            </a:r>
            <a:r>
              <a:rPr lang="tr-TR" sz="2800" b="1">
                <a:solidFill>
                  <a:srgbClr val="FF3300"/>
                </a:solidFill>
              </a:rPr>
              <a:t>Süreç Geliştirmeyi Tek Yönlü Görmek</a:t>
            </a:r>
            <a:endParaRPr lang="tr-TR" sz="2800">
              <a:solidFill>
                <a:srgbClr val="FF3300"/>
              </a:solidFill>
            </a:endParaRPr>
          </a:p>
          <a:p>
            <a:pPr>
              <a:lnSpc>
                <a:spcPct val="90000"/>
              </a:lnSpc>
              <a:buFontTx/>
              <a:buNone/>
            </a:pPr>
            <a:r>
              <a:rPr lang="tr-TR" sz="2800"/>
              <a:t>	TKY uygulamalarının önemli bir unsuru da bilindiği gibi sorun çözme ve süreç geliştirme konusudur. Grup dinamiği içinde çalışarak gerçekleştirilmesi beklenen bu etkinlikler bütün olarak algılanıp uygulamaya konmalıdır.</a:t>
            </a:r>
            <a:endParaRPr lang="tr-TR" sz="2800" b="1"/>
          </a:p>
          <a:p>
            <a:pPr>
              <a:lnSpc>
                <a:spcPct val="90000"/>
              </a:lnSpc>
              <a:buFontTx/>
              <a:buNone/>
            </a:pPr>
            <a:r>
              <a:rPr lang="tr-TR" sz="2800" b="1"/>
              <a:t>	    </a:t>
            </a:r>
            <a:r>
              <a:rPr lang="tr-TR" sz="2800" b="1">
                <a:solidFill>
                  <a:srgbClr val="FF3300"/>
                </a:solidFill>
              </a:rPr>
              <a:t>Birimler Arası Rekabeti Özendirmek</a:t>
            </a:r>
            <a:r>
              <a:rPr lang="tr-TR" sz="2800" b="1"/>
              <a:t> </a:t>
            </a:r>
            <a:endParaRPr lang="tr-TR" sz="2800"/>
          </a:p>
          <a:p>
            <a:pPr>
              <a:lnSpc>
                <a:spcPct val="90000"/>
              </a:lnSpc>
              <a:buFontTx/>
              <a:buNone/>
            </a:pPr>
            <a:r>
              <a:rPr lang="tr-TR" sz="2800"/>
              <a:t>	Rekabet gelişmeyi sağlayan önemli bir unsur olmakla beraber örgüt içinde birimlerin, yada kişilerin, rekabet değil, işbirliği içinde olmaları gerekmektedir. Kişiler veya birimler arasında rekabetin olması çoğu zaman iç iletişimi ve bilgi akışını engellemektedir.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476250"/>
            <a:ext cx="8229600" cy="5649913"/>
          </a:xfrm>
        </p:spPr>
        <p:txBody>
          <a:bodyPr/>
          <a:lstStyle/>
          <a:p>
            <a:r>
              <a:rPr lang="tr-TR" b="1">
                <a:solidFill>
                  <a:srgbClr val="FF3300"/>
                </a:solidFill>
              </a:rPr>
              <a:t>Danışmanla Çalışma Alışkanlığının Olmayışı</a:t>
            </a:r>
            <a:endParaRPr lang="tr-TR">
              <a:solidFill>
                <a:srgbClr val="FF3300"/>
              </a:solidFill>
            </a:endParaRPr>
          </a:p>
          <a:p>
            <a:r>
              <a:rPr lang="tr-TR"/>
              <a:t>Birçok kurumun tepe yönetiminde gerçek anlamda profesyonel yöneticilerin bulunmaması, yeni yönetsel sorunlara deneyimlerle kazanılan bilgilerle yaklaşılması, yetki devretme alışkanlığı ve örgüt dışı uzman/danışmanla çalışılmaması onarılmaz hataların yapılmasına neden olmaktadır.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476250"/>
            <a:ext cx="8229600" cy="5649913"/>
          </a:xfrm>
        </p:spPr>
        <p:txBody>
          <a:bodyPr/>
          <a:lstStyle/>
          <a:p>
            <a:endParaRPr lang="tr-TR" b="1">
              <a:solidFill>
                <a:srgbClr val="FF3300"/>
              </a:solidFill>
            </a:endParaRPr>
          </a:p>
          <a:p>
            <a:r>
              <a:rPr lang="tr-TR" b="1">
                <a:solidFill>
                  <a:srgbClr val="FF3300"/>
                </a:solidFill>
              </a:rPr>
              <a:t>TKY Konusundaki Sorumluluğu Bir Birim Yöneticisine Devretme</a:t>
            </a:r>
            <a:endParaRPr lang="tr-TR">
              <a:solidFill>
                <a:srgbClr val="FF3300"/>
              </a:solidFill>
            </a:endParaRPr>
          </a:p>
          <a:p>
            <a:endParaRPr lang="tr-TR"/>
          </a:p>
          <a:p>
            <a:r>
              <a:rPr lang="tr-TR"/>
              <a:t>Yetki devri gerekliliği her ne kadar savunulan bir durumsa da TKY konusunda üst yönetimin liderliği devredilemez ve vazgeçilemez bir görevdir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765175"/>
            <a:ext cx="8229600" cy="5360988"/>
          </a:xfrm>
        </p:spPr>
        <p:txBody>
          <a:bodyPr/>
          <a:lstStyle/>
          <a:p>
            <a:endParaRPr lang="tr-TR" b="1"/>
          </a:p>
          <a:p>
            <a:r>
              <a:rPr lang="tr-TR" b="1">
                <a:solidFill>
                  <a:srgbClr val="FF3300"/>
                </a:solidFill>
              </a:rPr>
              <a:t>Üst Yönetimin TKY’ni Askıya Alma Eğilimi</a:t>
            </a:r>
            <a:r>
              <a:rPr lang="tr-TR" b="1"/>
              <a:t> </a:t>
            </a:r>
            <a:endParaRPr lang="tr-TR"/>
          </a:p>
          <a:p>
            <a:endParaRPr lang="tr-TR"/>
          </a:p>
          <a:p>
            <a:r>
              <a:rPr lang="tr-TR"/>
              <a:t>Bazı üst yöneticiler, yönetim alışkanlıklarını değiştirmeleri gerektiğinde veya kriz dönemlerinde çalışmalara ara verme eğilimindedirler. </a:t>
            </a:r>
            <a:r>
              <a:rPr lang="tr-TR" b="1"/>
              <a:t> </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endParaRPr lang="tr-TR" dirty="0"/>
          </a:p>
          <a:p>
            <a:pPr algn="ctr"/>
            <a:r>
              <a:rPr lang="tr-TR" dirty="0"/>
              <a:t>KALİTE GELİŞTİRME GURUBU</a:t>
            </a:r>
          </a:p>
          <a:p>
            <a:pPr>
              <a:buFontTx/>
              <a:buNone/>
            </a:pPr>
            <a:endParaRPr lang="tr-TR" dirty="0"/>
          </a:p>
          <a:p>
            <a:pPr>
              <a:buFontTx/>
              <a:buNone/>
            </a:pPr>
            <a:endParaRPr lang="tr-TR" dirty="0"/>
          </a:p>
          <a:p>
            <a:pPr algn="ctr">
              <a:buFontTx/>
              <a:buNone/>
            </a:pPr>
            <a:r>
              <a:rPr lang="tr-TR" dirty="0" smtClean="0"/>
              <a:t>YENİKENT AHMET ÇİÇEK TEKNİK VE ENDÜSTRİ MESLEK LİSESİ</a:t>
            </a:r>
          </a:p>
          <a:p>
            <a:pPr algn="ctr">
              <a:buFontTx/>
              <a:buNone/>
            </a:pPr>
            <a:r>
              <a:rPr lang="tr-TR" dirty="0" smtClean="0"/>
              <a:t>2012</a:t>
            </a:r>
            <a:endParaRPr lang="tr-TR" dirty="0"/>
          </a:p>
          <a:p>
            <a:pPr>
              <a:buFontTx/>
              <a:buNone/>
            </a:pPr>
            <a:endParaRPr lang="tr-TR" dirty="0"/>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684213" y="549275"/>
            <a:ext cx="7775575" cy="5759450"/>
          </a:xfrm>
        </p:spPr>
        <p:txBody>
          <a:bodyPr/>
          <a:lstStyle/>
          <a:p>
            <a:endParaRPr lang="tr-TR" b="1"/>
          </a:p>
          <a:p>
            <a:r>
              <a:rPr lang="tr-TR" b="1">
                <a:solidFill>
                  <a:srgbClr val="FF3300"/>
                </a:solidFill>
              </a:rPr>
              <a:t>TOPLAM KALİTE YÖNETİMİ NEDİR?</a:t>
            </a:r>
            <a:endParaRPr lang="tr-TR">
              <a:solidFill>
                <a:srgbClr val="FF3300"/>
              </a:solidFill>
            </a:endParaRPr>
          </a:p>
          <a:p>
            <a:r>
              <a:rPr lang="tr-TR"/>
              <a:t>Toplam Kalite Yönetimi (TKY), tüm organizasyon süreçlerinin sürekli geliştirilmesi, iyileştirilmesi ve çalışan ve müşteri memnuniyeti (bağlılığının) sağlanmasına yönelik çağdaş, katılımcı bir yönetim anlayışıdır.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620713"/>
            <a:ext cx="8229600" cy="5505450"/>
          </a:xfrm>
        </p:spPr>
        <p:txBody>
          <a:bodyPr/>
          <a:lstStyle/>
          <a:p>
            <a:pPr>
              <a:lnSpc>
                <a:spcPct val="90000"/>
              </a:lnSpc>
            </a:pPr>
            <a:r>
              <a:rPr lang="tr-TR" sz="2400" b="1">
                <a:solidFill>
                  <a:srgbClr val="FF3300"/>
                </a:solidFill>
              </a:rPr>
              <a:t>Kalite Anlayışının Evrimi</a:t>
            </a:r>
          </a:p>
          <a:p>
            <a:pPr>
              <a:lnSpc>
                <a:spcPct val="90000"/>
              </a:lnSpc>
            </a:pPr>
            <a:endParaRPr lang="tr-TR" sz="2400"/>
          </a:p>
          <a:p>
            <a:pPr>
              <a:lnSpc>
                <a:spcPct val="90000"/>
              </a:lnSpc>
            </a:pPr>
            <a:r>
              <a:rPr lang="tr-TR" sz="2400"/>
              <a:t>TKY yönetim anlayışında tüm taraflarla işbirliği içinde çalışmak önemli bir ilkedir. Özellikle kalitenin yükseltilmesi ve maliyetlerin düşürülmesinde önemli rolü olan çalışanların organizasyona bağlılıklarını artırmak ve onların süreç geliştirme ve sorun çözme alanındaki katkılarını almak için “katılımcı yönetim” anlayışını yaşama geçirmek bir zorunluluktur. Bu amaca ulaşabilmek için TKY yaklaşımında insan kaynaklarının motivasyonu, grup çalışması, yetki devri karşılıklı güven, açık ve çok yönlü iletişim, sistemin ağırlık noktasıdır. </a:t>
            </a:r>
          </a:p>
          <a:p>
            <a:pPr>
              <a:lnSpc>
                <a:spcPct val="90000"/>
              </a:lnSpc>
            </a:pPr>
            <a:r>
              <a:rPr lang="tr-TR" sz="2400"/>
              <a:t>TKY uygulamalarında başarılı olabilmek ancak ve ancak yönetim anlayışının değişmesi ile mümkündür. </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549275"/>
            <a:ext cx="8229600" cy="5903913"/>
          </a:xfrm>
        </p:spPr>
        <p:txBody>
          <a:bodyPr/>
          <a:lstStyle/>
          <a:p>
            <a:r>
              <a:rPr lang="tr-TR"/>
              <a:t>Rekabette üstünlük sağlayabilmek ve başarılı olabilmek için artık yöneticilerin liderlik özelliklerine sahip olmaları gerekmektedir. Değiştirici, dönüştürücü liderlik yetkisine sahip olan yöneticilerin uzun dönemli stratejik planlarını yapmaları, amaçlara ulaşmak için gereken araç ve yöntemleri belirlemeleri, astlarını bu amaçlara doğru motive edebilmeleri ve katılımcı yönetim anlayışını yaşama geçirebilmeleri gerekmektedir.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549275"/>
            <a:ext cx="8229600" cy="5576888"/>
          </a:xfrm>
        </p:spPr>
        <p:txBody>
          <a:bodyPr/>
          <a:lstStyle/>
          <a:p>
            <a:r>
              <a:rPr lang="tr-TR" sz="2800">
                <a:solidFill>
                  <a:srgbClr val="FF3300"/>
                </a:solidFill>
              </a:rPr>
              <a:t>TOPLAM KALİTE YÖNETİMİNİN YARARLARI</a:t>
            </a:r>
            <a:r>
              <a:rPr lang="tr-TR" sz="2800"/>
              <a:t> </a:t>
            </a:r>
          </a:p>
          <a:p>
            <a:pPr>
              <a:buFontTx/>
              <a:buNone/>
            </a:pPr>
            <a:r>
              <a:rPr lang="tr-TR" sz="2800"/>
              <a:t> </a:t>
            </a:r>
          </a:p>
          <a:p>
            <a:r>
              <a:rPr lang="tr-TR" sz="2800"/>
              <a:t>Mal ve hizmet kalitesinin iyileştirilmesi </a:t>
            </a:r>
          </a:p>
          <a:p>
            <a:r>
              <a:rPr lang="tr-TR" sz="2800"/>
              <a:t>Müşteri tatmininin artması </a:t>
            </a:r>
          </a:p>
          <a:p>
            <a:r>
              <a:rPr lang="tr-TR" sz="2800"/>
              <a:t>Kaynak israfının azalması </a:t>
            </a:r>
          </a:p>
          <a:p>
            <a:r>
              <a:rPr lang="tr-TR" sz="2800"/>
              <a:t>Verimliliğin artması </a:t>
            </a:r>
          </a:p>
          <a:p>
            <a:r>
              <a:rPr lang="tr-TR" sz="2800"/>
              <a:t>Süreç içi işlem sayısının azalması Kurum ve çalışan ilişkilerinin düzeltilmesi</a:t>
            </a:r>
          </a:p>
          <a:p>
            <a:r>
              <a:rPr lang="tr-TR" sz="2800"/>
              <a:t>Yukarıda saydığımız yararların dışında TKY ile örgütün kendini geliştirmesi, geleceğe hazırlanabilmesi daha da kolaylaşmaktadır.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549275"/>
            <a:ext cx="8229600" cy="5576888"/>
          </a:xfrm>
        </p:spPr>
        <p:txBody>
          <a:bodyPr/>
          <a:lstStyle/>
          <a:p>
            <a:r>
              <a:rPr lang="tr-TR" b="1">
                <a:solidFill>
                  <a:srgbClr val="FF3300"/>
                </a:solidFill>
              </a:rPr>
              <a:t>TOPLAM KALİTE YÖNETİMİNİN UNSURLARI </a:t>
            </a:r>
            <a:endParaRPr lang="tr-TR">
              <a:solidFill>
                <a:srgbClr val="FF3300"/>
              </a:solidFill>
            </a:endParaRPr>
          </a:p>
          <a:p>
            <a:r>
              <a:rPr lang="tr-TR"/>
              <a:t>Üst yönetimin liderliği,Vizyon, Vatandaş odaklılık,Çalışanların eğitimi,</a:t>
            </a:r>
          </a:p>
          <a:p>
            <a:r>
              <a:rPr lang="tr-TR"/>
              <a:t>Tam katılım ve çalışanların kenetlenmesi,Süreçlerin iyileştirilmesi,</a:t>
            </a:r>
          </a:p>
          <a:p>
            <a:r>
              <a:rPr lang="tr-TR"/>
              <a:t>Verimlilik,Etkinlik artışı,Sıfır hata,Önlemeye dönük yaklaşım,</a:t>
            </a:r>
          </a:p>
          <a:p>
            <a:r>
              <a:rPr lang="tr-TR"/>
              <a:t>Birimler bazında kalite</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549275"/>
            <a:ext cx="8229600" cy="5832475"/>
          </a:xfrm>
        </p:spPr>
        <p:txBody>
          <a:bodyPr/>
          <a:lstStyle/>
          <a:p>
            <a:r>
              <a:rPr lang="tr-TR" sz="1800" b="1" dirty="0">
                <a:solidFill>
                  <a:srgbClr val="FF3300"/>
                </a:solidFill>
              </a:rPr>
              <a:t>TOPLAM KALİTE YÖNETİMİNİN BAŞARISINI ENGELLEYEN 			FAKTÖRLER</a:t>
            </a:r>
            <a:r>
              <a:rPr lang="tr-TR" sz="2800" dirty="0"/>
              <a:t> </a:t>
            </a:r>
          </a:p>
          <a:p>
            <a:pPr>
              <a:buFontTx/>
              <a:buNone/>
            </a:pPr>
            <a:r>
              <a:rPr lang="tr-TR" sz="1800" b="1" dirty="0"/>
              <a:t>    </a:t>
            </a:r>
            <a:r>
              <a:rPr lang="tr-TR" sz="1800" b="1" dirty="0">
                <a:solidFill>
                  <a:srgbClr val="FF3300"/>
                </a:solidFill>
              </a:rPr>
              <a:t>Yönetimin Algılama Hatası</a:t>
            </a:r>
          </a:p>
          <a:p>
            <a:pPr>
              <a:buFontTx/>
              <a:buNone/>
            </a:pPr>
            <a:endParaRPr lang="tr-TR" sz="1800" dirty="0">
              <a:solidFill>
                <a:srgbClr val="FF3300"/>
              </a:solidFill>
            </a:endParaRPr>
          </a:p>
          <a:p>
            <a:pPr>
              <a:buFontTx/>
              <a:buNone/>
            </a:pPr>
            <a:r>
              <a:rPr lang="tr-TR" sz="1800" dirty="0"/>
              <a:t>	TKY, genellikle adında KALİTE sözcüğünün bulunması nedeniyle kalite departmanının sorumluluğunda olan </a:t>
            </a:r>
            <a:r>
              <a:rPr lang="tr-TR" sz="1800" dirty="0" smtClean="0"/>
              <a:t>bir </a:t>
            </a:r>
            <a:r>
              <a:rPr lang="tr-TR" sz="1800" dirty="0"/>
              <a:t>uygulama gibi algılanmaktadır. Oysa TKY, kalite yöneticisini ne kadar ilgilendiriyorsa diğer yöneticileri de aynı oranda ilgilendirmektedir. </a:t>
            </a:r>
            <a:r>
              <a:rPr lang="tr-TR" sz="1800" dirty="0" err="1"/>
              <a:t>TKY’ni</a:t>
            </a:r>
            <a:r>
              <a:rPr lang="tr-TR" sz="1800" dirty="0"/>
              <a:t> kalite yönetiminin bir sorunu olarak algılamak, işin yönetsel boyutu ve sorumluluğundan yöneticileri kurtarmamaktadır</a:t>
            </a:r>
            <a:r>
              <a:rPr lang="tr-TR" sz="2800" dirty="0"/>
              <a:t>.</a:t>
            </a:r>
          </a:p>
          <a:p>
            <a:pPr>
              <a:buFontTx/>
              <a:buNone/>
            </a:pPr>
            <a:r>
              <a:rPr lang="tr-TR" sz="2800" b="1" dirty="0"/>
              <a:t>	</a:t>
            </a:r>
            <a:r>
              <a:rPr lang="tr-TR" sz="1800" b="1" dirty="0">
                <a:solidFill>
                  <a:srgbClr val="FF3300"/>
                </a:solidFill>
              </a:rPr>
              <a:t>Yönetimin Kendini Değiştirmeye Direnci</a:t>
            </a:r>
          </a:p>
          <a:p>
            <a:pPr>
              <a:buFontTx/>
              <a:buNone/>
            </a:pPr>
            <a:endParaRPr lang="tr-TR" sz="1800" dirty="0"/>
          </a:p>
          <a:p>
            <a:pPr>
              <a:buFontTx/>
              <a:buNone/>
            </a:pPr>
            <a:r>
              <a:rPr lang="tr-TR" sz="1800" dirty="0"/>
              <a:t>	Değişimi gerçekleştirmenin olmazsa olmaz kuralı kendini değiştirmektedir. </a:t>
            </a:r>
            <a:r>
              <a:rPr lang="tr-TR" sz="1800" dirty="0" err="1"/>
              <a:t>Varolan</a:t>
            </a:r>
            <a:r>
              <a:rPr lang="tr-TR" sz="1800" dirty="0"/>
              <a:t> yönetim anlayışı ile değişimin yönetilmesi mümkün değildir. TKY sürekli gelişme ve süreç geliştirmeyi baz alan yönetsel yaklaşımdır. Üst yöneticilerin değişim yönetiminde,motivasyon konusunda daha fazla sorumlulukları vardır</a:t>
            </a:r>
            <a:r>
              <a:rPr lang="tr-TR" sz="2800" dirty="0"/>
              <a:t>.</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549275"/>
            <a:ext cx="8229600" cy="5576888"/>
          </a:xfrm>
        </p:spPr>
        <p:txBody>
          <a:bodyPr/>
          <a:lstStyle/>
          <a:p>
            <a:pPr>
              <a:lnSpc>
                <a:spcPct val="90000"/>
              </a:lnSpc>
            </a:pPr>
            <a:r>
              <a:rPr lang="tr-TR" sz="2800"/>
              <a:t>Yönetimlerde yaygın olan denetim anlayışı, sorunların kaynağına değil, suçlu aramaya yöneliktir. Böylece sorunların gerçek boyutları su yüzüne çıkmamaktadır. Yönetimin denetim anlayışı suçlu aramaktan çok, sorunun nedenlerini belirlemek ve çalışanların katılımıyla bu sorunların çözümünü sağlamak olarak değiştirildiğinde daha farklı bir sorun ortaya çıkmaktadır. Bu defa sorulacak soru “Kim yaptı?” değil “Neden oldu?” şeklinde olmalıdır. Bu yeni yaklaşımın gerçekleştirilebilmesi için yönetimin geleneksel, aşırı merkeziyetçi ve denetimci yönetim anlayışını değiştirmesi gerekmektedir. </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404813"/>
            <a:ext cx="8229600" cy="5721350"/>
          </a:xfrm>
        </p:spPr>
        <p:txBody>
          <a:bodyPr/>
          <a:lstStyle/>
          <a:p>
            <a:pPr>
              <a:lnSpc>
                <a:spcPct val="90000"/>
              </a:lnSpc>
            </a:pPr>
            <a:r>
              <a:rPr lang="tr-TR" b="1">
                <a:solidFill>
                  <a:srgbClr val="FF3300"/>
                </a:solidFill>
              </a:rPr>
              <a:t>Örgüt Kültürü Konusuna Yeterince Önem Vermeme</a:t>
            </a:r>
            <a:endParaRPr lang="tr-TR">
              <a:solidFill>
                <a:srgbClr val="FF3300"/>
              </a:solidFill>
            </a:endParaRPr>
          </a:p>
          <a:p>
            <a:pPr>
              <a:lnSpc>
                <a:spcPct val="90000"/>
              </a:lnSpc>
            </a:pPr>
            <a:r>
              <a:rPr lang="tr-TR"/>
              <a:t> Özellikle teknik orijinli bir çok yöneticinin örgüt kültürü konusunda yeterince duyarlı olmadığı görülmektedir. Bu konudaki bilgisizliklerin yanı sıra hafife alma eğilimi fazladır. </a:t>
            </a:r>
          </a:p>
          <a:p>
            <a:pPr>
              <a:lnSpc>
                <a:spcPct val="90000"/>
              </a:lnSpc>
            </a:pPr>
            <a:r>
              <a:rPr lang="tr-TR"/>
              <a:t>İnsan kaynaklarının önemi konusunda yöneticilerin çoğunluğunun eylem, söylem birliği içinde olmaları, TKY uygulamalarının önünde önemli bir engel olarak karşımıza çıkmaktadır.</a:t>
            </a:r>
          </a:p>
        </p:txBody>
      </p:sp>
      <p:sp>
        <p:nvSpPr>
          <p:cNvPr id="3" name="2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448</Words>
  <Application>Microsoft Office PowerPoint</Application>
  <PresentationFormat>Ekran Gösterisi (4:3)</PresentationFormat>
  <Paragraphs>72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Varsayılan Tasarım</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Windows_Xp</dc:creator>
  <cp:lastModifiedBy>Lg</cp:lastModifiedBy>
  <cp:revision>5</cp:revision>
  <dcterms:created xsi:type="dcterms:W3CDTF">2010-02-25T14:54:04Z</dcterms:created>
  <dcterms:modified xsi:type="dcterms:W3CDTF">2012-11-27T08:59:14Z</dcterms:modified>
</cp:coreProperties>
</file>