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2" d="100"/>
          <a:sy n="72" d="100"/>
        </p:scale>
        <p:origin x="-10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8910D-4088-4D27-A6CC-7DD2841D5DBD}" type="datetimeFigureOut">
              <a:rPr lang="tr-TR" smtClean="0"/>
              <a:pPr/>
              <a:t>17.12.2013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0BA0-6E4D-44B4-9CA4-83000F9A13F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52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1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2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3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4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5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6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7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8" name="Freeform 10"/>
          <p:cNvSpPr>
            <a:spLocks/>
          </p:cNvSpPr>
          <p:nvPr/>
        </p:nvSpPr>
        <p:spPr bwMode="hidden">
          <a:xfrm rot="-54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pic>
        <p:nvPicPr>
          <p:cNvPr id="7179" name="Picture 11" descr="C:\My Documents\bits\Facban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D046206-B234-4CCF-8504-C720B3F2E0A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22B4A-B943-4298-9118-3CDB2AD6EF1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AEC8F-BCBC-40D7-B8B8-6554A846CEA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F7A3D-C30E-478E-850D-95D0C0C3959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D1A29-9D64-45EA-87AF-313C3E8E220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4D65B-2C71-4C38-9875-B1E33813A1F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04CA1-530B-4197-8D20-21A9427A8A2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5FAB9-EAD7-42EC-8B13-6D69B0E9E10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F86B9-3357-4448-B44B-481E629D138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08ED6-7FF5-47D5-8262-DAB577D0E8D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66A3B-1CB5-4DB7-B34B-4CE64C1B1DA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147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148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149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150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151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152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153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pic>
        <p:nvPicPr>
          <p:cNvPr id="6154" name="Picture 10" descr="C:\My Documents\bits\Facbanna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615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fld id="{BDD11D85-8AC4-4306-A871-813F5807DAD4}" type="slidenum">
              <a:rPr lang="tr-TR"/>
              <a:pPr/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blinds/>
  </p:transition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3600" dirty="0" smtClean="0"/>
              <a:t>YENİKENT AHMET ÇİÇEK TEKNİK VE ENDÜSTRİ MESLEK LİSESİ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TOPLAM KALİTE YÖNETİMİ</a:t>
            </a:r>
            <a:br>
              <a:rPr lang="tr-TR" sz="3600" dirty="0"/>
            </a:br>
            <a:r>
              <a:rPr lang="tr-TR" sz="3600" dirty="0"/>
              <a:t>ÜST DÜZEY YÖNETİCİ SEMİNERİ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 sz="2800" dirty="0"/>
          </a:p>
          <a:p>
            <a:pPr algn="ctr"/>
            <a:r>
              <a:rPr lang="tr-TR" sz="2800" dirty="0" smtClean="0"/>
              <a:t> </a:t>
            </a:r>
            <a:r>
              <a:rPr lang="tr-TR" sz="2800" dirty="0" smtClean="0"/>
              <a:t>2010</a:t>
            </a:r>
            <a:endParaRPr lang="tr-TR" sz="2800" dirty="0"/>
          </a:p>
          <a:p>
            <a:pPr algn="ctr"/>
            <a:r>
              <a:rPr lang="tr-TR" sz="2800" dirty="0" smtClean="0"/>
              <a:t>ANKARA</a:t>
            </a:r>
            <a:endParaRPr lang="tr-TR" sz="28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TKY SİSTEMİ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HEDEF: Sürekli iyileştirme</a:t>
            </a:r>
          </a:p>
          <a:p>
            <a:r>
              <a:rPr lang="tr-TR"/>
              <a:t>KİMİN İÇİN: İç ve dış müşteriler</a:t>
            </a:r>
          </a:p>
          <a:p>
            <a:r>
              <a:rPr lang="tr-TR"/>
              <a:t>NASIL: Süreç yönetimi</a:t>
            </a:r>
          </a:p>
          <a:p>
            <a:r>
              <a:rPr lang="tr-TR"/>
              <a:t>KİM YAPACAK: Toplam katılım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SEMİNERİN AMACI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tr-TR" sz="2800" smtClean="0"/>
              <a:t>Okulumuzun </a:t>
            </a:r>
            <a:r>
              <a:rPr lang="tr-TR" sz="2800" dirty="0"/>
              <a:t>üst düzey yöneticilerini TKY hazırlıkları konusunda bilgilendirmek</a:t>
            </a:r>
          </a:p>
          <a:p>
            <a:pPr marL="609600" indent="-609600"/>
            <a:r>
              <a:rPr lang="tr-TR" sz="2800" dirty="0"/>
              <a:t>Başarılı TKY çalışmalarından örnekler dinlemek</a:t>
            </a:r>
          </a:p>
          <a:p>
            <a:pPr marL="609600" indent="-609600"/>
            <a:r>
              <a:rPr lang="tr-TR" sz="2800" dirty="0"/>
              <a:t>TKY çalışmalarımızın stratejisini belirlemek  </a:t>
            </a:r>
          </a:p>
          <a:p>
            <a:pPr marL="609600" indent="-609600"/>
            <a:r>
              <a:rPr lang="tr-TR" sz="2800" dirty="0"/>
              <a:t>Eylem planımız üzerinde görüş birliğine ulaşmaktır.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NEDEN TOPLAM KALİTE YÖNETİMİ?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İş sonuçlarından etkilenen insanların ihtiyaç ve beklentilerini dikkate alır.</a:t>
            </a:r>
          </a:p>
          <a:p>
            <a:pPr>
              <a:lnSpc>
                <a:spcPct val="90000"/>
              </a:lnSpc>
            </a:pPr>
            <a:r>
              <a:rPr lang="tr-TR" sz="2400"/>
              <a:t>İş süreçlerinin sürekli gözden geçirilerek iyileştirilmesini ve kurumun yaptığı işlerin kalitesini her yönüyle yükseltmeyi mümkün kılar.</a:t>
            </a:r>
          </a:p>
          <a:p>
            <a:pPr>
              <a:lnSpc>
                <a:spcPct val="90000"/>
              </a:lnSpc>
            </a:pPr>
            <a:r>
              <a:rPr lang="tr-TR" sz="2400"/>
              <a:t>Kaynakların daha etkin kullanılmasını sağlayarak verimliliği yükseltir, maliyetleri düşürür, mevcut kaynaklarla daha fazlasının üretimini mümkün kılar.</a:t>
            </a:r>
          </a:p>
          <a:p>
            <a:pPr>
              <a:lnSpc>
                <a:spcPct val="90000"/>
              </a:lnSpc>
            </a:pPr>
            <a:r>
              <a:rPr lang="tr-TR" sz="2400"/>
              <a:t>Çalışma ortamında iletişimi, takım çalışmasını ve çalışanların bilgi ve becerilerini geliştirir.</a:t>
            </a:r>
          </a:p>
          <a:p>
            <a:pPr>
              <a:lnSpc>
                <a:spcPct val="90000"/>
              </a:lnSpc>
            </a:pPr>
            <a:r>
              <a:rPr lang="tr-TR" sz="2400"/>
              <a:t>Çalışan ve müşteri tatminini ve bağlılığını arttırır.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TOPLAM KALİTE YÖNETİMİ NEDİR?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Sürekli iyileştirme sağlayarak insan mutluluğunu ve tatminini arttırmayı temel alan </a:t>
            </a:r>
            <a:r>
              <a:rPr lang="tr-TR" sz="2400" i="1"/>
              <a:t>bir yaşam tarzıdır</a:t>
            </a:r>
            <a:r>
              <a:rPr lang="tr-TR" sz="2400"/>
              <a:t>.</a:t>
            </a:r>
          </a:p>
          <a:p>
            <a:pPr>
              <a:lnSpc>
                <a:spcPct val="90000"/>
              </a:lnSpc>
            </a:pPr>
            <a:r>
              <a:rPr lang="tr-TR" sz="2400"/>
              <a:t>Kurumun yaptığı işlerin tüm yönlerini kapsayan bir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i="1"/>
              <a:t>	iş mükemmelliği modelidir.</a:t>
            </a:r>
          </a:p>
          <a:p>
            <a:pPr>
              <a:lnSpc>
                <a:spcPct val="90000"/>
              </a:lnSpc>
            </a:pPr>
            <a:r>
              <a:rPr lang="tr-TR" sz="2400"/>
              <a:t>Mal ve hizmetleri, hem iç hem dış müşterileri açıkça belirtilmiş ya da tahmin edilen beklentilerini karşılamak suretiyle tam anlamıyla tatmin edecek şekilde sunan bir	</a:t>
            </a:r>
            <a:r>
              <a:rPr lang="tr-TR" sz="2400" i="1"/>
              <a:t>iş stratejisidir</a:t>
            </a:r>
            <a:r>
              <a:rPr lang="tr-TR" sz="2400"/>
              <a:t>.</a:t>
            </a:r>
          </a:p>
          <a:p>
            <a:pPr>
              <a:lnSpc>
                <a:spcPct val="90000"/>
              </a:lnSpc>
            </a:pPr>
            <a:r>
              <a:rPr lang="tr-TR" sz="2400"/>
              <a:t>Kalitenin iyileştirilmesi, verimliliğin arttırılması ve maliyetlerin düşürülmesi çabalarına kurumun tüm çalışanlarının katılmasını sağlayan bir </a:t>
            </a:r>
            <a:r>
              <a:rPr lang="tr-TR" sz="2400" i="1"/>
              <a:t>yönetim sistemidir.</a:t>
            </a:r>
          </a:p>
          <a:p>
            <a:pPr>
              <a:lnSpc>
                <a:spcPct val="90000"/>
              </a:lnSpc>
            </a:pPr>
            <a:endParaRPr lang="tr-TR" sz="2400" i="1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TKY DİLİ-KALİTE NEDİR?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KALİTE:</a:t>
            </a:r>
          </a:p>
          <a:p>
            <a:pPr>
              <a:buFont typeface="Wingdings" pitchFamily="2" charset="2"/>
              <a:buNone/>
            </a:pPr>
            <a:r>
              <a:rPr lang="tr-TR"/>
              <a:t>	Kurumun çalışanlarının ve/veya  müşterilerinin kullandığı, yararlandığı, tükettiği veya etkilendiği, mal veya hizmet şeklindeki iş sonuçlarının, önceden tespit edilmiş veya tahmin edilen ihtiyaçları karşılayan özelliklere sahip olma derecesidir.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TKY DİLİ-MÜŞTERİ TANIMI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MÜŞTERİ: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Bir kurumda üretilen mal veya hizmet şeklindeki çıktılardan etkilenen, yararlanan, bunları satın alan, tüketen ya da kullanan insanlar.</a:t>
            </a:r>
          </a:p>
          <a:p>
            <a:pPr>
              <a:lnSpc>
                <a:spcPct val="90000"/>
              </a:lnSpc>
            </a:pPr>
            <a:r>
              <a:rPr lang="tr-TR" sz="2400"/>
              <a:t>DIŞ MÜŞTERİ: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Kurumun dışında olup, kurumun çıktılarından etkilenen, yararlanan ya da bunları satın alan, tüketen ya da kullanan insanlar.</a:t>
            </a:r>
          </a:p>
          <a:p>
            <a:pPr>
              <a:lnSpc>
                <a:spcPct val="90000"/>
              </a:lnSpc>
            </a:pPr>
            <a:r>
              <a:rPr lang="tr-TR" sz="2400"/>
              <a:t>İÇ MÜŞTERİ:</a:t>
            </a:r>
          </a:p>
          <a:p>
            <a:pPr>
              <a:lnSpc>
                <a:spcPct val="90000"/>
              </a:lnSpc>
            </a:pPr>
            <a:r>
              <a:rPr lang="tr-TR" sz="2400"/>
              <a:t>Kurumun içinde birbirlerinin iş çıktılarından etkilenen, yararlanan ya da bunları tüketen veya kullanan insanlar.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TKY DİLİ-SÜREÇ TANIMI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 b="1"/>
              <a:t>SÜREÇ: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Belirli bir iş sonucunu (çıktı) elde etmek üzere gerekli girdileri kullanarak gerçekleştirilen birbirine bağlı işlemlerin bütünüdür.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(Örnek: kayıt süreci, atama-yükseltme süreci, maaş ödeme süreci, ölçme ve değerlendirme süreci)</a:t>
            </a:r>
          </a:p>
          <a:p>
            <a:pPr>
              <a:lnSpc>
                <a:spcPct val="90000"/>
              </a:lnSpc>
            </a:pPr>
            <a:r>
              <a:rPr lang="tr-TR" sz="2400" b="1"/>
              <a:t>SÜREÇ YÖNETİMİ: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Kurumda gerçekleştirilen faaliyetlerin süreçler halinde tanımlanması, müşterilerinin ve müşteri taleplerinin belirlenmesi, süreç iyileştirme fırsatlarının araştırılması, süreç performans ölçüleriyle  ölçümler yapılması ve performansın iyileştirilmesidir.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TKY DİLİ-SÜREKLİ İYİLEŞTİRME (DEMING DÖNGÜSÜ)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 b="1"/>
              <a:t>SÜREKLİ İYİLEŞTİRME (KAİZEN):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Kurumun gerçekleştirdiği bütün faaliyetlerin ve bütün iş sonuçlarının iyileştirilebilir olduğu varsayımını benimseyerek, müşteri tatminini etkileyen tüm kritik süreçleri sistematik olarak gözden geçirmek üzere: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	 </a:t>
            </a:r>
            <a:r>
              <a:rPr lang="tr-TR" sz="2400">
                <a:sym typeface="Symbol" pitchFamily="18" charset="2"/>
              </a:rPr>
              <a:t> </a:t>
            </a:r>
            <a:r>
              <a:rPr lang="tr-TR" sz="2400"/>
              <a:t>Planlama (Plan)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	 </a:t>
            </a:r>
            <a:r>
              <a:rPr lang="tr-TR" sz="2400">
                <a:sym typeface="Symbol" pitchFamily="18" charset="2"/>
              </a:rPr>
              <a:t></a:t>
            </a:r>
            <a:r>
              <a:rPr lang="tr-TR" sz="2400"/>
              <a:t> Deneme yapma (Do)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	 </a:t>
            </a:r>
            <a:r>
              <a:rPr lang="tr-TR" sz="2400">
                <a:sym typeface="Symbol" pitchFamily="18" charset="2"/>
              </a:rPr>
              <a:t></a:t>
            </a:r>
            <a:r>
              <a:rPr lang="tr-TR" sz="2400"/>
              <a:t> Sonuçları gözden geçirme (Check)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	 </a:t>
            </a:r>
            <a:r>
              <a:rPr lang="tr-TR" sz="2400">
                <a:sym typeface="Symbol" pitchFamily="18" charset="2"/>
              </a:rPr>
              <a:t></a:t>
            </a:r>
            <a:r>
              <a:rPr lang="tr-TR" sz="2400"/>
              <a:t> Yürürlüğe koyma (Act)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döngüsünü tekrarlayan bir iş yapma yöntemi haline sokmak.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TKY DİLİ-TOPLAM KATILIM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/>
              <a:t>TOPLAM KATILIM: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800"/>
              <a:t>	Kurumun kritik iş süreçlerinin müşteri beklentileri temelinde sürekli iyileştirilmesi çabalarına kurumun tüm personelinin katılımının sağlanmasıdır.</a:t>
            </a:r>
          </a:p>
          <a:p>
            <a:pPr>
              <a:lnSpc>
                <a:spcPct val="90000"/>
              </a:lnSpc>
            </a:pPr>
            <a:r>
              <a:rPr lang="tr-TR" sz="2800" b="1"/>
              <a:t>DAYANAKLARI: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800" b="1"/>
              <a:t>		</a:t>
            </a:r>
            <a:r>
              <a:rPr lang="tr-TR" sz="2800" b="1">
                <a:sym typeface="Symbol" pitchFamily="18" charset="2"/>
              </a:rPr>
              <a:t> </a:t>
            </a:r>
            <a:r>
              <a:rPr lang="tr-TR" sz="2800"/>
              <a:t>Liderlik (misyon, vizyon ve hedefler)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800" b="1"/>
              <a:t>   		</a:t>
            </a:r>
            <a:r>
              <a:rPr lang="tr-TR" sz="2800" b="1">
                <a:sym typeface="Symbol" pitchFamily="18" charset="2"/>
              </a:rPr>
              <a:t></a:t>
            </a:r>
            <a:r>
              <a:rPr lang="tr-TR" sz="2800" b="1"/>
              <a:t> </a:t>
            </a:r>
            <a:r>
              <a:rPr lang="tr-TR" sz="2800"/>
              <a:t>Eğitim (bilgi ve beceri kazandırma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800"/>
              <a:t>	      </a:t>
            </a:r>
            <a:r>
              <a:rPr lang="tr-TR" sz="2800" b="1">
                <a:sym typeface="Symbol" pitchFamily="18" charset="2"/>
              </a:rPr>
              <a:t></a:t>
            </a:r>
            <a:r>
              <a:rPr lang="tr-TR" sz="2800"/>
              <a:t> Güçlendirme (yetki, donanım ve beceri)	</a:t>
            </a:r>
            <a:r>
              <a:rPr lang="tr-TR" sz="2800" b="1">
                <a:sym typeface="Symbol" pitchFamily="18" charset="2"/>
              </a:rPr>
              <a:t></a:t>
            </a:r>
            <a:r>
              <a:rPr lang="tr-TR" sz="2800"/>
              <a:t> Karşılıklı güven	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theme/theme1.xml><?xml version="1.0" encoding="utf-8"?>
<a:theme xmlns:a="http://schemas.openxmlformats.org/drawingml/2006/main" name="Fabrika">
  <a:themeElements>
    <a:clrScheme name="Fabrika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bri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Fabrika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brika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brika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brika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brika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brika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brika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Designs\Fabrika.pot</Template>
  <TotalTime>260</TotalTime>
  <Words>211</Words>
  <Application>Microsoft Office PowerPoint</Application>
  <PresentationFormat>Ekran Gösterisi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Fabrika</vt:lpstr>
      <vt:lpstr>YENİKENT AHMET ÇİÇEK TEKNİK VE ENDÜSTRİ MESLEK LİSESİ TOPLAM KALİTE YÖNETİMİ ÜST DÜZEY YÖNETİCİ SEMİNERİ</vt:lpstr>
      <vt:lpstr>SEMİNERİN AMACI</vt:lpstr>
      <vt:lpstr>NEDEN TOPLAM KALİTE YÖNETİMİ?</vt:lpstr>
      <vt:lpstr>TOPLAM KALİTE YÖNETİMİ NEDİR?</vt:lpstr>
      <vt:lpstr>TKY DİLİ-KALİTE NEDİR?</vt:lpstr>
      <vt:lpstr>TKY DİLİ-MÜŞTERİ TANIMI</vt:lpstr>
      <vt:lpstr>TKY DİLİ-SÜREÇ TANIMI </vt:lpstr>
      <vt:lpstr>TKY DİLİ-SÜREKLİ İYİLEŞTİRME (DEMING DÖNGÜSÜ)</vt:lpstr>
      <vt:lpstr>TKY DİLİ-TOPLAM KATILIM</vt:lpstr>
      <vt:lpstr>TKY SİSTEMİ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AKDENİZ ÜNİVERSİTESİ TOPLAM KALİTE YÖNETİMİ ÜST DÜZEY YÖNETİCİ SEMİNERİ</dc:title>
  <dc:creator>bbs</dc:creator>
  <cp:lastModifiedBy>nihat</cp:lastModifiedBy>
  <cp:revision>11</cp:revision>
  <dcterms:created xsi:type="dcterms:W3CDTF">2003-02-22T05:49:44Z</dcterms:created>
  <dcterms:modified xsi:type="dcterms:W3CDTF">2013-12-17T18:57:31Z</dcterms:modified>
</cp:coreProperties>
</file>