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9" r:id="rId10"/>
    <p:sldId id="264" r:id="rId11"/>
    <p:sldId id="270" r:id="rId12"/>
    <p:sldId id="265" r:id="rId13"/>
    <p:sldId id="266" r:id="rId14"/>
    <p:sldId id="267" r:id="rId15"/>
    <p:sldId id="271" r:id="rId16"/>
  </p:sldIdLst>
  <p:sldSz cx="9144000" cy="6858000" type="screen4x3"/>
  <p:notesSz cx="6858000" cy="9144000"/>
  <p:custDataLst>
    <p:tags r:id="rId17"/>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71" autoAdjust="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0" y="8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4673581-76BF-48AF-A009-1F3D53695248}" type="datetimeFigureOut">
              <a:rPr lang="tr-TR" smtClean="0"/>
              <a:pPr/>
              <a:t>14.06.2012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0E5B5DF-A861-42C3-83D9-4C56E47135D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73581-76BF-48AF-A009-1F3D53695248}" type="datetimeFigureOut">
              <a:rPr lang="tr-TR" smtClean="0"/>
              <a:pPr/>
              <a:t>14.06.2012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5B5DF-A861-42C3-83D9-4C56E47135D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yrıntıları görüntüle"/>
          <p:cNvPicPr>
            <a:picLocks noChangeAspect="1" noChangeArrowheads="1"/>
          </p:cNvPicPr>
          <p:nvPr/>
        </p:nvPicPr>
        <p:blipFill>
          <a:blip r:embed="rId2" cstate="print"/>
          <a:srcRect/>
          <a:stretch>
            <a:fillRect/>
          </a:stretch>
        </p:blipFill>
        <p:spPr bwMode="auto">
          <a:xfrm>
            <a:off x="0" y="4876800"/>
            <a:ext cx="1371600" cy="1371600"/>
          </a:xfrm>
          <a:prstGeom prst="rect">
            <a:avLst/>
          </a:prstGeom>
          <a:noFill/>
        </p:spPr>
      </p:pic>
      <p:sp>
        <p:nvSpPr>
          <p:cNvPr id="3" name="2 Alt Başlık"/>
          <p:cNvSpPr>
            <a:spLocks noGrp="1"/>
          </p:cNvSpPr>
          <p:nvPr>
            <p:ph type="subTitle" idx="4294967295"/>
          </p:nvPr>
        </p:nvSpPr>
        <p:spPr>
          <a:xfrm>
            <a:off x="838200" y="1447800"/>
            <a:ext cx="8305800" cy="5105400"/>
          </a:xfrm>
        </p:spPr>
        <p:txBody>
          <a:bodyPr>
            <a:normAutofit fontScale="92500"/>
          </a:bodyPr>
          <a:lstStyle/>
          <a:p>
            <a:pPr algn="l"/>
            <a:r>
              <a:rPr lang="tr-TR" sz="4000" dirty="0" smtClean="0">
                <a:solidFill>
                  <a:schemeClr val="tx1">
                    <a:lumMod val="65000"/>
                    <a:lumOff val="35000"/>
                  </a:schemeClr>
                </a:solidFill>
                <a:latin typeface="Comic Sans MS" pitchFamily="66" charset="0"/>
              </a:rPr>
              <a:t>	</a:t>
            </a:r>
            <a:r>
              <a:rPr lang="tr-TR" sz="5400" b="1" dirty="0" smtClean="0">
                <a:latin typeface="Comic Sans MS" pitchFamily="66" charset="0"/>
              </a:rPr>
              <a:t>Kriz durumlarında bu dünyada tutunacak hiçbir dalın kalıcı sağlamlıkta olmadığını bilelim. Bir ayağımız basmadan ikinci ayağımızı kaldırmayalım.</a:t>
            </a:r>
            <a:endParaRPr lang="tr-TR" sz="5400" b="1" dirty="0">
              <a:latin typeface="Comic Sans MS" pitchFamily="66" charset="0"/>
            </a:endParaRPr>
          </a:p>
        </p:txBody>
      </p:sp>
      <p:sp>
        <p:nvSpPr>
          <p:cNvPr id="2" name="1 Başlık"/>
          <p:cNvSpPr>
            <a:spLocks noGrp="1"/>
          </p:cNvSpPr>
          <p:nvPr>
            <p:ph type="ctrTitle" idx="4294967295"/>
          </p:nvPr>
        </p:nvSpPr>
        <p:spPr>
          <a:xfrm>
            <a:off x="914400" y="457200"/>
            <a:ext cx="7772400" cy="1295400"/>
          </a:xfrm>
        </p:spPr>
        <p:txBody>
          <a:bodyPr>
            <a:normAutofit fontScale="90000"/>
          </a:bodyPr>
          <a:lstStyle/>
          <a:p>
            <a:r>
              <a:rPr lang="tr-TR" b="1" dirty="0" smtClean="0"/>
              <a:t/>
            </a:r>
            <a:br>
              <a:rPr lang="tr-TR" b="1" dirty="0" smtClean="0"/>
            </a:br>
            <a:r>
              <a:rPr lang="tr-TR" sz="6700" b="1" dirty="0" smtClean="0"/>
              <a:t>Kriz </a:t>
            </a:r>
            <a:r>
              <a:rPr lang="tr-TR" sz="6700" b="1" dirty="0"/>
              <a:t>yönetmek</a:t>
            </a:r>
            <a:r>
              <a:rPr lang="tr-TR" dirty="0"/>
              <a:t/>
            </a:r>
            <a:br>
              <a:rPr lang="tr-TR" dirty="0"/>
            </a:br>
            <a:r>
              <a:rPr lang="tr-TR" dirty="0"/>
              <a:t/>
            </a:r>
            <a:br>
              <a:rPr lang="tr-TR" dirty="0"/>
            </a:br>
            <a:endParaRPr lang="tr-TR" dirty="0"/>
          </a:p>
        </p:txBody>
      </p:sp>
      <p:pic>
        <p:nvPicPr>
          <p:cNvPr id="1026" name="Picture 2"/>
          <p:cNvPicPr>
            <a:picLocks noChangeAspect="1" noChangeArrowheads="1"/>
          </p:cNvPicPr>
          <p:nvPr/>
        </p:nvPicPr>
        <p:blipFill>
          <a:blip r:embed="rId3" cstate="print"/>
          <a:srcRect/>
          <a:stretch>
            <a:fillRect/>
          </a:stretch>
        </p:blipFill>
        <p:spPr bwMode="auto">
          <a:xfrm>
            <a:off x="228600" y="381000"/>
            <a:ext cx="1933575" cy="1133475"/>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Kriz yönetiminin 10 temel kuralı</a:t>
            </a:r>
            <a:r>
              <a:rPr lang="tr-TR" dirty="0" smtClean="0"/>
              <a:t> </a:t>
            </a:r>
            <a:endParaRPr lang="tr-TR" dirty="0"/>
          </a:p>
        </p:txBody>
      </p:sp>
      <p:sp>
        <p:nvSpPr>
          <p:cNvPr id="3" name="2 İçerik Yer Tutucusu"/>
          <p:cNvSpPr>
            <a:spLocks noGrp="1"/>
          </p:cNvSpPr>
          <p:nvPr>
            <p:ph idx="1"/>
          </p:nvPr>
        </p:nvSpPr>
        <p:spPr/>
        <p:txBody>
          <a:bodyPr>
            <a:normAutofit/>
          </a:bodyPr>
          <a:lstStyle/>
          <a:p>
            <a:r>
              <a:rPr lang="tr-TR" dirty="0"/>
              <a:t>6-Krizi yönetirken zorluklarla imkansızlıkları iyi ayırt et. Krizi iyi yöneten en olumsuz durumda  “Zor olabilir ama mümkün” der. Krizi kötü yöneten kişi “Mümkün ama çok zor” der. </a:t>
            </a:r>
            <a:br>
              <a:rPr lang="tr-TR" dirty="0"/>
            </a:br>
            <a:r>
              <a:rPr lang="tr-TR" dirty="0"/>
              <a:t/>
            </a:r>
            <a:br>
              <a:rPr lang="tr-TR" dirty="0"/>
            </a:br>
            <a:r>
              <a:rPr lang="tr-TR" dirty="0"/>
              <a:t> </a:t>
            </a:r>
          </a:p>
        </p:txBody>
      </p:sp>
      <p:pic>
        <p:nvPicPr>
          <p:cNvPr id="6146" name="Picture 2" descr="http://t0.gstatic.com/images?q=tbn:ANd9GcTw3AxLtoM10gjoen8PdlABFk1FQFu6huNF_vbnToFntmNj5pNY"/>
          <p:cNvPicPr>
            <a:picLocks noChangeAspect="1" noChangeArrowheads="1"/>
          </p:cNvPicPr>
          <p:nvPr/>
        </p:nvPicPr>
        <p:blipFill>
          <a:blip r:embed="rId2" cstate="print"/>
          <a:srcRect/>
          <a:stretch>
            <a:fillRect/>
          </a:stretch>
        </p:blipFill>
        <p:spPr bwMode="auto">
          <a:xfrm>
            <a:off x="914400" y="4191000"/>
            <a:ext cx="3962400" cy="2685264"/>
          </a:xfrm>
          <a:prstGeom prst="rect">
            <a:avLst/>
          </a:prstGeom>
          <a:noFill/>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Kriz yönetiminin 10 temel kuralı</a:t>
            </a:r>
            <a:r>
              <a:rPr lang="tr-TR" dirty="0" smtClean="0"/>
              <a:t> </a:t>
            </a:r>
            <a:endParaRPr lang="tr-TR" dirty="0"/>
          </a:p>
        </p:txBody>
      </p:sp>
      <p:sp>
        <p:nvSpPr>
          <p:cNvPr id="3" name="2 İçerik Yer Tutucusu"/>
          <p:cNvSpPr>
            <a:spLocks noGrp="1"/>
          </p:cNvSpPr>
          <p:nvPr>
            <p:ph idx="1"/>
          </p:nvPr>
        </p:nvSpPr>
        <p:spPr/>
        <p:txBody>
          <a:bodyPr/>
          <a:lstStyle/>
          <a:p>
            <a:r>
              <a:rPr lang="tr-TR" dirty="0" smtClean="0"/>
              <a:t>7-Kriz yönetiminde uzlaşma noktalarını öne çıkar. Krizi iyi yöneten çatışma durumunda uzlaşma noktalarını bulur, krizi kötü yöneten kişi uzlaşma noktasına gelindiğinde bile çatışma noktalarını bulur.</a:t>
            </a:r>
            <a:endParaRPr lang="tr-TR" dirty="0"/>
          </a:p>
        </p:txBody>
      </p:sp>
      <p:pic>
        <p:nvPicPr>
          <p:cNvPr id="27650" name="Picture 2" descr="http://www.bkyhukuk.com/images/Haberler/76518075uzlas.jpg"/>
          <p:cNvPicPr>
            <a:picLocks noChangeAspect="1" noChangeArrowheads="1"/>
          </p:cNvPicPr>
          <p:nvPr/>
        </p:nvPicPr>
        <p:blipFill>
          <a:blip r:embed="rId2" cstate="print"/>
          <a:srcRect/>
          <a:stretch>
            <a:fillRect/>
          </a:stretch>
        </p:blipFill>
        <p:spPr bwMode="auto">
          <a:xfrm>
            <a:off x="2514600" y="4127500"/>
            <a:ext cx="3276600" cy="2730500"/>
          </a:xfrm>
          <a:prstGeom prst="rect">
            <a:avLst/>
          </a:prstGeom>
          <a:noFill/>
        </p:spPr>
      </p:pic>
      <p:pic>
        <p:nvPicPr>
          <p:cNvPr id="27652" name="Picture 4" descr="http://t0.gstatic.com/images?q=tbn:ANd9GcTkSZxautb37aThya1RQNjNYQMyenDxU7zLbSnlMmja6yCn_2EiUQ"/>
          <p:cNvPicPr>
            <a:picLocks noChangeAspect="1" noChangeArrowheads="1"/>
          </p:cNvPicPr>
          <p:nvPr/>
        </p:nvPicPr>
        <p:blipFill>
          <a:blip r:embed="rId3" cstate="print"/>
          <a:srcRect/>
          <a:stretch>
            <a:fillRect/>
          </a:stretch>
        </p:blipFill>
        <p:spPr bwMode="auto">
          <a:xfrm>
            <a:off x="3581400" y="4876800"/>
            <a:ext cx="1275773" cy="9906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Kriz yönetiminin 10 temel kuralı</a:t>
            </a:r>
            <a:r>
              <a:rPr lang="tr-TR" dirty="0" smtClean="0"/>
              <a:t> </a:t>
            </a:r>
            <a:endParaRPr lang="tr-TR" dirty="0"/>
          </a:p>
        </p:txBody>
      </p:sp>
      <p:sp>
        <p:nvSpPr>
          <p:cNvPr id="3" name="2 İçerik Yer Tutucusu"/>
          <p:cNvSpPr>
            <a:spLocks noGrp="1"/>
          </p:cNvSpPr>
          <p:nvPr>
            <p:ph idx="1"/>
          </p:nvPr>
        </p:nvSpPr>
        <p:spPr>
          <a:xfrm>
            <a:off x="457200" y="1371600"/>
            <a:ext cx="8229600" cy="4876800"/>
          </a:xfrm>
        </p:spPr>
        <p:txBody>
          <a:bodyPr/>
          <a:lstStyle/>
          <a:p>
            <a:r>
              <a:rPr lang="tr-TR" dirty="0"/>
              <a:t>8-Stres altında iken bile hesaplanabilir risklere girebilirsin. Cesur ol. Fırtına eserken hedefinden vazgeçme ama yavaşlamayı bil. Fırtınada hedefinden hemen vazgeçen “Hiçbir şey yapmama” krizine yol açar çok şey kaybeder. Aşırı özgüven de fırtınada kaybolmaya neden olur. </a:t>
            </a:r>
          </a:p>
        </p:txBody>
      </p:sp>
      <p:pic>
        <p:nvPicPr>
          <p:cNvPr id="5122" name="Picture 2" descr="http://t1.gstatic.com/images?q=tbn:ANd9GcTfu9yZT-g0V0jCxNSNjKJ4CAOEhwgQcogfk3Qm6zlCyvKQl75R"/>
          <p:cNvPicPr>
            <a:picLocks noChangeAspect="1" noChangeArrowheads="1"/>
          </p:cNvPicPr>
          <p:nvPr/>
        </p:nvPicPr>
        <p:blipFill>
          <a:blip r:embed="rId2" cstate="print"/>
          <a:srcRect/>
          <a:stretch>
            <a:fillRect/>
          </a:stretch>
        </p:blipFill>
        <p:spPr bwMode="auto">
          <a:xfrm>
            <a:off x="2362200" y="4876800"/>
            <a:ext cx="3276600" cy="1743076"/>
          </a:xfrm>
          <a:prstGeom prst="rect">
            <a:avLst/>
          </a:prstGeom>
          <a:noFill/>
        </p:spPr>
      </p:pic>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Kriz yönetiminin 10 temel kuralı</a:t>
            </a:r>
            <a:endParaRPr lang="tr-TR" dirty="0"/>
          </a:p>
        </p:txBody>
      </p:sp>
      <p:sp>
        <p:nvSpPr>
          <p:cNvPr id="3" name="2 İçerik Yer Tutucusu"/>
          <p:cNvSpPr>
            <a:spLocks noGrp="1"/>
          </p:cNvSpPr>
          <p:nvPr>
            <p:ph idx="1"/>
          </p:nvPr>
        </p:nvSpPr>
        <p:spPr>
          <a:xfrm>
            <a:off x="1752600" y="1295400"/>
            <a:ext cx="7162800" cy="5562600"/>
          </a:xfrm>
        </p:spPr>
        <p:txBody>
          <a:bodyPr>
            <a:normAutofit/>
          </a:bodyPr>
          <a:lstStyle/>
          <a:p>
            <a:r>
              <a:rPr lang="tr-TR" dirty="0"/>
              <a:t>9-Öfkeni </a:t>
            </a:r>
            <a:r>
              <a:rPr lang="tr-TR" dirty="0" smtClean="0"/>
              <a:t>kontrol </a:t>
            </a:r>
            <a:r>
              <a:rPr lang="tr-TR" dirty="0"/>
              <a:t>yönetimi birikimin olsun. Öfkeni bastırma ama ertele, sonra dersler çıkarırsın. Öfkesini hemen dışa vuran haklı iken haksız duruma düşebilir. Öfkesini olumlu enerjiye dönüştüren “Dur, düşün, konuş” yapar. Hızlı sorgulama ile gizli hikmeti bulur. </a:t>
            </a:r>
          </a:p>
        </p:txBody>
      </p:sp>
      <p:pic>
        <p:nvPicPr>
          <p:cNvPr id="4098" name="Picture 2" descr="http://t0.gstatic.com/images?q=tbn:ANd9GcSJlhySANYE_OVLO09yg8epF6fcWSUvJohVsHg0EgwyFiGvnMuT-w"/>
          <p:cNvPicPr>
            <a:picLocks noChangeAspect="1" noChangeArrowheads="1"/>
          </p:cNvPicPr>
          <p:nvPr/>
        </p:nvPicPr>
        <p:blipFill>
          <a:blip r:embed="rId2" cstate="print"/>
          <a:srcRect/>
          <a:stretch>
            <a:fillRect/>
          </a:stretch>
        </p:blipFill>
        <p:spPr bwMode="auto">
          <a:xfrm>
            <a:off x="228600" y="1295400"/>
            <a:ext cx="1504950" cy="4343400"/>
          </a:xfrm>
          <a:prstGeom prst="rect">
            <a:avLst/>
          </a:prstGeom>
          <a:noFill/>
        </p:spPr>
      </p:pic>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t3.gstatic.com/images?q=tbn:ANd9GcT0RFRdEwuZ1tApiqT8jfU2HxO-vIi8C20E3E8a_jozEZ0u_xWw"/>
          <p:cNvPicPr>
            <a:picLocks noChangeAspect="1" noChangeArrowheads="1"/>
          </p:cNvPicPr>
          <p:nvPr/>
        </p:nvPicPr>
        <p:blipFill>
          <a:blip r:embed="rId2" cstate="print"/>
          <a:srcRect/>
          <a:stretch>
            <a:fillRect/>
          </a:stretch>
        </p:blipFill>
        <p:spPr bwMode="auto">
          <a:xfrm>
            <a:off x="5943601" y="3505200"/>
            <a:ext cx="3132426" cy="3038898"/>
          </a:xfrm>
          <a:prstGeom prst="rect">
            <a:avLst/>
          </a:prstGeom>
          <a:noFill/>
        </p:spPr>
      </p:pic>
      <p:sp>
        <p:nvSpPr>
          <p:cNvPr id="2" name="1 Başlık"/>
          <p:cNvSpPr>
            <a:spLocks noGrp="1"/>
          </p:cNvSpPr>
          <p:nvPr>
            <p:ph type="title"/>
          </p:nvPr>
        </p:nvSpPr>
        <p:spPr/>
        <p:txBody>
          <a:bodyPr>
            <a:normAutofit fontScale="90000"/>
          </a:bodyPr>
          <a:lstStyle/>
          <a:p>
            <a:r>
              <a:rPr lang="tr-TR" b="1" dirty="0" smtClean="0"/>
              <a:t>Kriz yönetiminin 10 temel kuralı</a:t>
            </a:r>
            <a:endParaRPr lang="tr-TR" dirty="0"/>
          </a:p>
        </p:txBody>
      </p:sp>
      <p:sp>
        <p:nvSpPr>
          <p:cNvPr id="3" name="2 İçerik Yer Tutucusu"/>
          <p:cNvSpPr>
            <a:spLocks noGrp="1"/>
          </p:cNvSpPr>
          <p:nvPr>
            <p:ph idx="1"/>
          </p:nvPr>
        </p:nvSpPr>
        <p:spPr>
          <a:xfrm>
            <a:off x="457200" y="1295400"/>
            <a:ext cx="5486400" cy="5410200"/>
          </a:xfrm>
        </p:spPr>
        <p:txBody>
          <a:bodyPr>
            <a:normAutofit lnSpcReduction="10000"/>
          </a:bodyPr>
          <a:lstStyle/>
          <a:p>
            <a:r>
              <a:rPr lang="tr-TR" dirty="0"/>
              <a:t>10-Kaçınılmaz </a:t>
            </a:r>
            <a:r>
              <a:rPr lang="tr-TR" dirty="0" smtClean="0"/>
              <a:t>krizlerde</a:t>
            </a:r>
            <a:r>
              <a:rPr lang="tr-TR" dirty="0"/>
              <a:t>  fırtınalara fırsat ver. Kaptan pilot fırtınalara meydan okumaz ama fırtınaya yakalanmamak için elinden geleni yapar. Fırtına anında ise “Stres var panik yok” der. </a:t>
            </a:r>
            <a:br>
              <a:rPr lang="tr-TR" dirty="0"/>
            </a:br>
            <a:r>
              <a:rPr lang="tr-TR" dirty="0"/>
              <a:t/>
            </a:r>
            <a:br>
              <a:rPr lang="tr-TR" dirty="0"/>
            </a:br>
            <a:r>
              <a:rPr lang="tr-TR" dirty="0"/>
              <a:t> </a:t>
            </a:r>
          </a:p>
        </p:txBody>
      </p:sp>
      <p:pic>
        <p:nvPicPr>
          <p:cNvPr id="3076" name="Picture 4" descr="http://t1.gstatic.com/images?q=tbn:ANd9GcQ-S2zqn1kgikB8Fc-3DHvMmboHbN7qLTUAHl3v-fdyZYxtruWD"/>
          <p:cNvPicPr>
            <a:picLocks noChangeAspect="1" noChangeArrowheads="1"/>
          </p:cNvPicPr>
          <p:nvPr/>
        </p:nvPicPr>
        <p:blipFill>
          <a:blip r:embed="rId3" cstate="print"/>
          <a:srcRect/>
          <a:stretch>
            <a:fillRect/>
          </a:stretch>
        </p:blipFill>
        <p:spPr bwMode="auto">
          <a:xfrm>
            <a:off x="5943600" y="1066800"/>
            <a:ext cx="2914650" cy="2286000"/>
          </a:xfrm>
          <a:prstGeom prst="rect">
            <a:avLst/>
          </a:prstGeom>
          <a:noFill/>
        </p:spPr>
      </p:pic>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2400"/>
            <a:ext cx="8229600" cy="5973763"/>
          </a:xfrm>
        </p:spPr>
        <p:txBody>
          <a:bodyPr>
            <a:normAutofit/>
          </a:bodyPr>
          <a:lstStyle/>
          <a:p>
            <a:r>
              <a:rPr lang="tr-TR" sz="4000" dirty="0" smtClean="0"/>
              <a:t>Kriz yönetimi için toparlayabildiğim genel ilkeleri günlük hayatımızda ne kadar uygulayabiliyoruz dersiniz?</a:t>
            </a:r>
            <a:endParaRPr lang="tr-TR" sz="4000" dirty="0"/>
          </a:p>
        </p:txBody>
      </p:sp>
      <p:pic>
        <p:nvPicPr>
          <p:cNvPr id="26626" name="Picture 2" descr="http://t3.gstatic.com/images?q=tbn:ANd9GcRaW904u0HVmdpP49DhSRsVTEiFbemOpJt8Fa-_c-lTrSjqbO5d"/>
          <p:cNvPicPr>
            <a:picLocks noChangeAspect="1" noChangeArrowheads="1"/>
          </p:cNvPicPr>
          <p:nvPr/>
        </p:nvPicPr>
        <p:blipFill>
          <a:blip r:embed="rId2" cstate="print"/>
          <a:srcRect/>
          <a:stretch>
            <a:fillRect/>
          </a:stretch>
        </p:blipFill>
        <p:spPr bwMode="auto">
          <a:xfrm>
            <a:off x="1600200" y="2666999"/>
            <a:ext cx="4876800" cy="402065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81000" y="304800"/>
            <a:ext cx="8305800" cy="5821363"/>
          </a:xfrm>
        </p:spPr>
        <p:txBody>
          <a:bodyPr>
            <a:noAutofit/>
          </a:bodyPr>
          <a:lstStyle/>
          <a:p>
            <a:r>
              <a:rPr lang="tr-TR" sz="4800" dirty="0" smtClean="0">
                <a:latin typeface="Comic Sans MS" pitchFamily="66" charset="0"/>
              </a:rPr>
              <a:t>Günlük </a:t>
            </a:r>
            <a:r>
              <a:rPr lang="tr-TR" sz="4800" dirty="0">
                <a:latin typeface="Comic Sans MS" pitchFamily="66" charset="0"/>
              </a:rPr>
              <a:t>yaşamımıza </a:t>
            </a:r>
            <a:r>
              <a:rPr lang="tr-TR" sz="4800" dirty="0" smtClean="0">
                <a:latin typeface="Comic Sans MS" pitchFamily="66" charset="0"/>
              </a:rPr>
              <a:t>baktığımızda </a:t>
            </a:r>
            <a:r>
              <a:rPr lang="tr-TR" sz="4800" dirty="0">
                <a:latin typeface="Comic Sans MS" pitchFamily="66" charset="0"/>
              </a:rPr>
              <a:t>iki türlü krizle karşı karşıya olduğumuzu görürüz. Birincisi </a:t>
            </a:r>
            <a:r>
              <a:rPr lang="tr-TR" sz="4800" b="1" dirty="0">
                <a:latin typeface="Comic Sans MS" pitchFamily="66" charset="0"/>
              </a:rPr>
              <a:t>aşikar</a:t>
            </a:r>
            <a:r>
              <a:rPr lang="tr-TR" sz="4800" dirty="0">
                <a:latin typeface="Comic Sans MS" pitchFamily="66" charset="0"/>
              </a:rPr>
              <a:t> krizler, ikincisi </a:t>
            </a:r>
            <a:r>
              <a:rPr lang="tr-TR" sz="4800" b="1" dirty="0">
                <a:latin typeface="Comic Sans MS" pitchFamily="66" charset="0"/>
              </a:rPr>
              <a:t>sinsi</a:t>
            </a:r>
            <a:r>
              <a:rPr lang="tr-TR" sz="4800" dirty="0">
                <a:latin typeface="Comic Sans MS" pitchFamily="66" charset="0"/>
              </a:rPr>
              <a:t> </a:t>
            </a:r>
            <a:r>
              <a:rPr lang="tr-TR" sz="4800" dirty="0" smtClean="0">
                <a:latin typeface="Comic Sans MS" pitchFamily="66" charset="0"/>
              </a:rPr>
              <a:t>krizler</a:t>
            </a:r>
            <a:r>
              <a:rPr lang="tr-TR" sz="4800" dirty="0">
                <a:latin typeface="Comic Sans MS" pitchFamily="66" charset="0"/>
              </a:rPr>
              <a:t>.</a:t>
            </a:r>
            <a:r>
              <a:rPr lang="tr-TR" sz="4800" dirty="0">
                <a:solidFill>
                  <a:schemeClr val="tx1">
                    <a:lumMod val="65000"/>
                    <a:lumOff val="35000"/>
                  </a:schemeClr>
                </a:solidFill>
                <a:latin typeface="Comic Sans MS" pitchFamily="66" charset="0"/>
              </a:rPr>
              <a:t> </a:t>
            </a:r>
          </a:p>
        </p:txBody>
      </p:sp>
      <p:pic>
        <p:nvPicPr>
          <p:cNvPr id="13314" name="Picture 2" descr="ayrıntıları görüntüle"/>
          <p:cNvPicPr>
            <a:picLocks noChangeAspect="1" noChangeArrowheads="1"/>
          </p:cNvPicPr>
          <p:nvPr/>
        </p:nvPicPr>
        <p:blipFill>
          <a:blip r:embed="rId3" cstate="print"/>
          <a:srcRect/>
          <a:stretch>
            <a:fillRect/>
          </a:stretch>
        </p:blipFill>
        <p:spPr bwMode="auto">
          <a:xfrm>
            <a:off x="7086600" y="1524000"/>
            <a:ext cx="1828800" cy="1828800"/>
          </a:xfrm>
          <a:prstGeom prst="rect">
            <a:avLst/>
          </a:prstGeom>
          <a:noFill/>
        </p:spPr>
      </p:pic>
      <p:pic>
        <p:nvPicPr>
          <p:cNvPr id="13316" name="Picture 4" descr="ayrıntıları görüntüle"/>
          <p:cNvPicPr>
            <a:picLocks noChangeAspect="1" noChangeArrowheads="1"/>
          </p:cNvPicPr>
          <p:nvPr/>
        </p:nvPicPr>
        <p:blipFill>
          <a:blip r:embed="rId4" cstate="print"/>
          <a:srcRect/>
          <a:stretch>
            <a:fillRect/>
          </a:stretch>
        </p:blipFill>
        <p:spPr bwMode="auto">
          <a:xfrm>
            <a:off x="6477000" y="4419600"/>
            <a:ext cx="1828800" cy="1828800"/>
          </a:xfrm>
          <a:prstGeom prst="rect">
            <a:avLst/>
          </a:prstGeom>
          <a:noFill/>
        </p:spPr>
      </p:pic>
    </p:spTree>
  </p:cSld>
  <p:clrMapOvr>
    <a:overrideClrMapping bg1="lt1" tx1="dk1" bg2="lt2" tx2="dk2" accent1="accent1" accent2="accent2" accent3="accent3" accent4="accent4" accent5="accent5" accent6="accent6" hlink="hlink" folHlink="folHlink"/>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ayrıntıları görüntüle"/>
          <p:cNvPicPr>
            <a:picLocks noChangeAspect="1" noChangeArrowheads="1"/>
          </p:cNvPicPr>
          <p:nvPr/>
        </p:nvPicPr>
        <p:blipFill>
          <a:blip r:embed="rId3" cstate="print"/>
          <a:srcRect/>
          <a:stretch>
            <a:fillRect/>
          </a:stretch>
        </p:blipFill>
        <p:spPr bwMode="auto">
          <a:xfrm>
            <a:off x="7467600" y="457200"/>
            <a:ext cx="1524000" cy="1524000"/>
          </a:xfrm>
          <a:prstGeom prst="rect">
            <a:avLst/>
          </a:prstGeom>
          <a:noFill/>
        </p:spPr>
      </p:pic>
      <p:sp>
        <p:nvSpPr>
          <p:cNvPr id="3" name="2 İçerik Yer Tutucusu"/>
          <p:cNvSpPr>
            <a:spLocks noGrp="1"/>
          </p:cNvSpPr>
          <p:nvPr>
            <p:ph idx="1"/>
          </p:nvPr>
        </p:nvSpPr>
        <p:spPr>
          <a:xfrm>
            <a:off x="457200" y="381000"/>
            <a:ext cx="8229600" cy="5745163"/>
          </a:xfrm>
        </p:spPr>
        <p:txBody>
          <a:bodyPr/>
          <a:lstStyle/>
          <a:p>
            <a:r>
              <a:rPr lang="tr-TR" sz="4800" dirty="0"/>
              <a:t>Aşikar krizler herkes tarafından bilinir ancak gizli krizler iyi liderlik kapasitesine sahip olanlar tarafından öncülleri ile bilinir ve yönetilir.</a:t>
            </a:r>
            <a:r>
              <a:rPr lang="tr-TR" dirty="0"/>
              <a:t> </a:t>
            </a:r>
          </a:p>
        </p:txBody>
      </p:sp>
      <p:pic>
        <p:nvPicPr>
          <p:cNvPr id="12292" name="Picture 4" descr="http://t0.gstatic.com/images?q=tbn:ANd9GcRBSpqGOtkmkRasKnH9FUBrAdWQf7wOpRSQNj63U36Lfvyt7jcKog"/>
          <p:cNvPicPr>
            <a:picLocks noChangeAspect="1" noChangeArrowheads="1"/>
          </p:cNvPicPr>
          <p:nvPr/>
        </p:nvPicPr>
        <p:blipFill>
          <a:blip r:embed="rId4" cstate="print"/>
          <a:srcRect/>
          <a:stretch>
            <a:fillRect/>
          </a:stretch>
        </p:blipFill>
        <p:spPr bwMode="auto">
          <a:xfrm>
            <a:off x="6096000" y="4191000"/>
            <a:ext cx="2466975" cy="1847851"/>
          </a:xfrm>
          <a:prstGeom prst="rect">
            <a:avLst/>
          </a:prstGeom>
          <a:noFill/>
        </p:spPr>
      </p:pic>
    </p:spTree>
  </p:cSld>
  <p:clrMapOvr>
    <a:overrideClrMapping bg1="lt1" tx1="dk1" bg2="lt2" tx2="dk2" accent1="accent1" accent2="accent2" accent3="accent3" accent4="accent4" accent5="accent5" accent6="accent6" hlink="hlink" folHlink="folHlink"/>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t3.gstatic.com/images?q=tbn:ANd9GcQ-rT_hS5P5NT8FBm2dfrtOxeZLUinIHuC9nqGrc6k_bwhnwiZHWA"/>
          <p:cNvPicPr>
            <a:picLocks noChangeAspect="1" noChangeArrowheads="1"/>
          </p:cNvPicPr>
          <p:nvPr/>
        </p:nvPicPr>
        <p:blipFill>
          <a:blip r:embed="rId3" cstate="print"/>
          <a:srcRect/>
          <a:stretch>
            <a:fillRect/>
          </a:stretch>
        </p:blipFill>
        <p:spPr bwMode="auto">
          <a:xfrm>
            <a:off x="7000875" y="457200"/>
            <a:ext cx="2143125" cy="2143125"/>
          </a:xfrm>
          <a:prstGeom prst="rect">
            <a:avLst/>
          </a:prstGeom>
          <a:noFill/>
        </p:spPr>
      </p:pic>
      <p:sp>
        <p:nvSpPr>
          <p:cNvPr id="3" name="2 İçerik Yer Tutucusu"/>
          <p:cNvSpPr>
            <a:spLocks noGrp="1"/>
          </p:cNvSpPr>
          <p:nvPr>
            <p:ph idx="1"/>
          </p:nvPr>
        </p:nvSpPr>
        <p:spPr>
          <a:xfrm>
            <a:off x="457200" y="533400"/>
            <a:ext cx="8382000" cy="6096000"/>
          </a:xfrm>
        </p:spPr>
        <p:txBody>
          <a:bodyPr>
            <a:normAutofit fontScale="40000" lnSpcReduction="20000"/>
          </a:bodyPr>
          <a:lstStyle/>
          <a:p>
            <a:r>
              <a:rPr lang="tr-TR" sz="9500" dirty="0"/>
              <a:t>Liderlik denildiğinde hep bir grubun varlığı ve ona öncü bir kişinin liderlik yapması olarak kabul edilir. </a:t>
            </a:r>
            <a:r>
              <a:rPr lang="tr-TR" sz="9500" dirty="0" err="1"/>
              <a:t>Nöroliderlik</a:t>
            </a:r>
            <a:r>
              <a:rPr lang="tr-TR" sz="9500" dirty="0"/>
              <a:t> denilen yeni “</a:t>
            </a:r>
            <a:r>
              <a:rPr lang="tr-TR" sz="9500" b="1" dirty="0"/>
              <a:t>Zihin temelli liderlik</a:t>
            </a:r>
            <a:r>
              <a:rPr lang="tr-TR" sz="9500" dirty="0"/>
              <a:t>” yaklaşımında “herkes liderdir ve kendi içsel potansiyelini iyi yöneten dışsal potansiyeli de iyi yönetir” ilkesi ile hareket eder. Bu sebeple kendimizi yönetmekle dünyayı yönetmenin temel ilkeleri değişmemektedir. </a:t>
            </a:r>
            <a:r>
              <a:rPr lang="tr-TR" dirty="0"/>
              <a:t/>
            </a:r>
            <a:br>
              <a:rPr lang="tr-TR" dirty="0"/>
            </a:br>
            <a:endParaRPr lang="tr-TR" dirty="0"/>
          </a:p>
        </p:txBody>
      </p:sp>
    </p:spTree>
  </p:cSld>
  <p:clrMapOvr>
    <a:overrideClrMapping bg1="lt1" tx1="dk1" bg2="lt2" tx2="dk2" accent1="accent1" accent2="accent2" accent3="accent3" accent4="accent4" accent5="accent5" accent6="accent6" hlink="hlink" folHlink="folHlink"/>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t1.gstatic.com/images?q=tbn:ANd9GcRmnvhJ4JmStx3UvWB5J3wMsD9qGDP1wp22yNrJC4xvF_EnB6kMVg"/>
          <p:cNvPicPr>
            <a:picLocks noChangeAspect="1" noChangeArrowheads="1"/>
          </p:cNvPicPr>
          <p:nvPr/>
        </p:nvPicPr>
        <p:blipFill>
          <a:blip r:embed="rId3" cstate="print"/>
          <a:srcRect/>
          <a:stretch>
            <a:fillRect/>
          </a:stretch>
        </p:blipFill>
        <p:spPr bwMode="auto">
          <a:xfrm>
            <a:off x="6705600" y="4419600"/>
            <a:ext cx="2276475" cy="2009776"/>
          </a:xfrm>
          <a:prstGeom prst="rect">
            <a:avLst/>
          </a:prstGeom>
          <a:noFill/>
        </p:spPr>
      </p:pic>
      <p:sp>
        <p:nvSpPr>
          <p:cNvPr id="2" name="1 Başlık"/>
          <p:cNvSpPr>
            <a:spLocks noGrp="1"/>
          </p:cNvSpPr>
          <p:nvPr>
            <p:ph type="title"/>
          </p:nvPr>
        </p:nvSpPr>
        <p:spPr/>
        <p:txBody>
          <a:bodyPr/>
          <a:lstStyle/>
          <a:p>
            <a:r>
              <a:rPr lang="tr-TR" dirty="0" smtClean="0"/>
              <a:t>Kriz durumunun üç özelliği:</a:t>
            </a:r>
            <a:endParaRPr lang="tr-TR" dirty="0"/>
          </a:p>
        </p:txBody>
      </p:sp>
      <p:sp>
        <p:nvSpPr>
          <p:cNvPr id="3" name="2 İçerik Yer Tutucusu"/>
          <p:cNvSpPr>
            <a:spLocks noGrp="1"/>
          </p:cNvSpPr>
          <p:nvPr>
            <p:ph idx="1"/>
          </p:nvPr>
        </p:nvSpPr>
        <p:spPr>
          <a:xfrm>
            <a:off x="152400" y="1600200"/>
            <a:ext cx="8763000" cy="4800600"/>
          </a:xfrm>
        </p:spPr>
        <p:txBody>
          <a:bodyPr>
            <a:normAutofit/>
          </a:bodyPr>
          <a:lstStyle/>
          <a:p>
            <a:pPr>
              <a:buNone/>
            </a:pPr>
            <a:r>
              <a:rPr lang="tr-TR" dirty="0" smtClean="0"/>
              <a:t>	</a:t>
            </a:r>
            <a:r>
              <a:rPr lang="tr-TR" sz="4400" dirty="0" smtClean="0"/>
              <a:t>1-Ani </a:t>
            </a:r>
            <a:r>
              <a:rPr lang="tr-TR" sz="4400" dirty="0"/>
              <a:t>ve beklenmeyen bir durum, </a:t>
            </a:r>
            <a:br>
              <a:rPr lang="tr-TR" sz="4400" dirty="0"/>
            </a:br>
            <a:r>
              <a:rPr lang="tr-TR" sz="4400" dirty="0" smtClean="0"/>
              <a:t>2-Bu </a:t>
            </a:r>
            <a:r>
              <a:rPr lang="tr-TR" sz="4400" dirty="0"/>
              <a:t>durumun bizi ve örgütsel yapımızı tehdit etmesi, </a:t>
            </a:r>
            <a:br>
              <a:rPr lang="tr-TR" sz="4400" dirty="0"/>
            </a:br>
            <a:r>
              <a:rPr lang="tr-TR" sz="4400" dirty="0" smtClean="0"/>
              <a:t>3-Zamanın </a:t>
            </a:r>
            <a:r>
              <a:rPr lang="tr-TR" sz="4400" dirty="0"/>
              <a:t>sınırlı ve kısa olması. </a:t>
            </a:r>
            <a:r>
              <a:rPr lang="tr-TR" dirty="0"/>
              <a:t/>
            </a:r>
            <a:br>
              <a:rPr lang="tr-TR" dirty="0"/>
            </a:br>
            <a:endParaRPr lang="tr-TR" dirty="0"/>
          </a:p>
        </p:txBody>
      </p:sp>
    </p:spTree>
  </p:cSld>
  <p:clrMapOvr>
    <a:overrideClrMapping bg1="lt1" tx1="dk1" bg2="lt2" tx2="dk2" accent1="accent1" accent2="accent2" accent3="accent3" accent4="accent4" accent5="accent5" accent6="accent6" hlink="hlink" folHlink="folHlink"/>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egonomik.com/wp-content/uploads/2009/10/guven-duygusu.jpg"/>
          <p:cNvPicPr>
            <a:picLocks noChangeAspect="1" noChangeArrowheads="1"/>
          </p:cNvPicPr>
          <p:nvPr/>
        </p:nvPicPr>
        <p:blipFill>
          <a:blip r:embed="rId2" cstate="print"/>
          <a:srcRect/>
          <a:stretch>
            <a:fillRect/>
          </a:stretch>
        </p:blipFill>
        <p:spPr bwMode="auto">
          <a:xfrm>
            <a:off x="3505200" y="4343400"/>
            <a:ext cx="3617360" cy="1905000"/>
          </a:xfrm>
          <a:prstGeom prst="rect">
            <a:avLst/>
          </a:prstGeom>
          <a:noFill/>
        </p:spPr>
      </p:pic>
      <p:sp>
        <p:nvSpPr>
          <p:cNvPr id="2" name="1 Başlık"/>
          <p:cNvSpPr>
            <a:spLocks noGrp="1"/>
          </p:cNvSpPr>
          <p:nvPr>
            <p:ph type="title"/>
          </p:nvPr>
        </p:nvSpPr>
        <p:spPr/>
        <p:txBody>
          <a:bodyPr>
            <a:normAutofit fontScale="90000"/>
          </a:bodyPr>
          <a:lstStyle/>
          <a:p>
            <a:r>
              <a:rPr lang="tr-TR" dirty="0" smtClean="0"/>
              <a:t>Krizde iyi liderlik için üç ana özellik vardır</a:t>
            </a:r>
            <a:endParaRPr lang="tr-TR" dirty="0"/>
          </a:p>
        </p:txBody>
      </p:sp>
      <p:sp>
        <p:nvSpPr>
          <p:cNvPr id="3" name="2 İçerik Yer Tutucusu"/>
          <p:cNvSpPr>
            <a:spLocks noGrp="1"/>
          </p:cNvSpPr>
          <p:nvPr>
            <p:ph idx="1"/>
          </p:nvPr>
        </p:nvSpPr>
        <p:spPr>
          <a:xfrm>
            <a:off x="228600" y="1600200"/>
            <a:ext cx="8610600" cy="5029200"/>
          </a:xfrm>
        </p:spPr>
        <p:txBody>
          <a:bodyPr>
            <a:normAutofit/>
          </a:bodyPr>
          <a:lstStyle/>
          <a:p>
            <a:pPr>
              <a:buNone/>
            </a:pPr>
            <a:r>
              <a:rPr lang="tr-TR" dirty="0" smtClean="0"/>
              <a:t>	1-Gerçekleri </a:t>
            </a:r>
            <a:r>
              <a:rPr lang="tr-TR" dirty="0"/>
              <a:t>ve insanların algılarını </a:t>
            </a:r>
            <a:r>
              <a:rPr lang="tr-TR" b="1" u="sng" dirty="0"/>
              <a:t>aynı anda görebilmek, </a:t>
            </a:r>
            <a:r>
              <a:rPr lang="tr-TR" dirty="0"/>
              <a:t/>
            </a:r>
            <a:br>
              <a:rPr lang="tr-TR" dirty="0"/>
            </a:br>
            <a:r>
              <a:rPr lang="tr-TR" dirty="0" smtClean="0"/>
              <a:t>2-Şeffaflık</a:t>
            </a:r>
            <a:r>
              <a:rPr lang="tr-TR" dirty="0"/>
              <a:t>, pozitif niyet ve karşılıklı saygı sonucu inşa edilen </a:t>
            </a:r>
            <a:r>
              <a:rPr lang="tr-TR" b="1" u="sng" dirty="0"/>
              <a:t>güven</a:t>
            </a:r>
            <a:r>
              <a:rPr lang="tr-TR" dirty="0"/>
              <a:t> hissi, </a:t>
            </a:r>
            <a:br>
              <a:rPr lang="tr-TR" dirty="0"/>
            </a:br>
            <a:r>
              <a:rPr lang="tr-TR" dirty="0" smtClean="0"/>
              <a:t>3-Krize </a:t>
            </a:r>
            <a:r>
              <a:rPr lang="tr-TR" dirty="0"/>
              <a:t>müdahale edebilecek </a:t>
            </a:r>
            <a:r>
              <a:rPr lang="tr-TR" b="1" i="1" u="sng" dirty="0"/>
              <a:t>planınızın</a:t>
            </a:r>
            <a:r>
              <a:rPr lang="tr-TR" dirty="0"/>
              <a:t> var olması. </a:t>
            </a: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t3.gstatic.com/images?q=tbn:ANd9GcSwd2FyUiQnjyEgPG4T2UpQPCbCUciwFPyQT_Hc1BAhapTTA0sX"/>
          <p:cNvPicPr>
            <a:picLocks noChangeAspect="1" noChangeArrowheads="1"/>
          </p:cNvPicPr>
          <p:nvPr/>
        </p:nvPicPr>
        <p:blipFill>
          <a:blip r:embed="rId2" cstate="print"/>
          <a:srcRect/>
          <a:stretch>
            <a:fillRect/>
          </a:stretch>
        </p:blipFill>
        <p:spPr bwMode="auto">
          <a:xfrm>
            <a:off x="6477000" y="2743200"/>
            <a:ext cx="2466975" cy="1847851"/>
          </a:xfrm>
          <a:prstGeom prst="rect">
            <a:avLst/>
          </a:prstGeom>
          <a:noFill/>
        </p:spPr>
      </p:pic>
      <p:sp>
        <p:nvSpPr>
          <p:cNvPr id="2" name="1 Başlık"/>
          <p:cNvSpPr>
            <a:spLocks noGrp="1"/>
          </p:cNvSpPr>
          <p:nvPr>
            <p:ph type="title"/>
          </p:nvPr>
        </p:nvSpPr>
        <p:spPr/>
        <p:txBody>
          <a:bodyPr>
            <a:normAutofit fontScale="90000"/>
          </a:bodyPr>
          <a:lstStyle/>
          <a:p>
            <a:r>
              <a:rPr lang="tr-TR" b="1" dirty="0" smtClean="0"/>
              <a:t>Kriz yönetiminin 10 temel kuralı</a:t>
            </a:r>
            <a:r>
              <a:rPr lang="tr-TR" dirty="0" smtClean="0"/>
              <a:t> </a:t>
            </a:r>
            <a:endParaRPr lang="tr-TR" dirty="0"/>
          </a:p>
        </p:txBody>
      </p:sp>
      <p:sp>
        <p:nvSpPr>
          <p:cNvPr id="3" name="2 İçerik Yer Tutucusu"/>
          <p:cNvSpPr>
            <a:spLocks noGrp="1"/>
          </p:cNvSpPr>
          <p:nvPr>
            <p:ph idx="1"/>
          </p:nvPr>
        </p:nvSpPr>
        <p:spPr>
          <a:xfrm>
            <a:off x="228600" y="1371600"/>
            <a:ext cx="8458200" cy="5257800"/>
          </a:xfrm>
        </p:spPr>
        <p:txBody>
          <a:bodyPr>
            <a:normAutofit/>
          </a:bodyPr>
          <a:lstStyle/>
          <a:p>
            <a:pPr>
              <a:buNone/>
            </a:pPr>
            <a:r>
              <a:rPr lang="tr-TR" dirty="0" smtClean="0"/>
              <a:t>	1-Çözüm </a:t>
            </a:r>
            <a:r>
              <a:rPr lang="tr-TR" dirty="0"/>
              <a:t>odaklı ol, sorun odaklı kişi krizi büyütür. </a:t>
            </a:r>
            <a:br>
              <a:rPr lang="tr-TR" dirty="0"/>
            </a:br>
            <a:r>
              <a:rPr lang="tr-TR" dirty="0" smtClean="0"/>
              <a:t>2-Her </a:t>
            </a:r>
            <a:r>
              <a:rPr lang="tr-TR" dirty="0"/>
              <a:t>durum için bir programın olmalı, her duruma bir mazereti olan kişi gerilimi yükseltir. </a:t>
            </a:r>
            <a:br>
              <a:rPr lang="tr-TR" dirty="0"/>
            </a:br>
            <a:r>
              <a:rPr lang="tr-TR" dirty="0" smtClean="0"/>
              <a:t>3-Sorumluluk </a:t>
            </a:r>
            <a:r>
              <a:rPr lang="tr-TR" dirty="0"/>
              <a:t>almaktan korkma. Kriz anında “bu benim işim değil” diyen kişi “olaya nasıl yardım ederim” diyen kişiye göre krizi kötü yönetir. </a:t>
            </a:r>
            <a:br>
              <a:rPr lang="tr-TR" dirty="0"/>
            </a:br>
            <a:endParaRPr lang="tr-TR"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04800"/>
            <a:ext cx="8229600" cy="1143000"/>
          </a:xfrm>
        </p:spPr>
        <p:txBody>
          <a:bodyPr>
            <a:normAutofit fontScale="90000"/>
          </a:bodyPr>
          <a:lstStyle/>
          <a:p>
            <a:r>
              <a:rPr lang="tr-TR" b="1" dirty="0" smtClean="0"/>
              <a:t>Kriz yönetiminin 10 temel kuralı</a:t>
            </a:r>
            <a:r>
              <a:rPr lang="tr-TR" dirty="0" smtClean="0"/>
              <a:t> </a:t>
            </a:r>
            <a:endParaRPr lang="tr-TR" dirty="0"/>
          </a:p>
        </p:txBody>
      </p:sp>
      <p:sp>
        <p:nvSpPr>
          <p:cNvPr id="3" name="2 İçerik Yer Tutucusu"/>
          <p:cNvSpPr>
            <a:spLocks noGrp="1"/>
          </p:cNvSpPr>
          <p:nvPr>
            <p:ph idx="1"/>
          </p:nvPr>
        </p:nvSpPr>
        <p:spPr>
          <a:xfrm>
            <a:off x="2590800" y="1371600"/>
            <a:ext cx="6324600" cy="5181601"/>
          </a:xfrm>
        </p:spPr>
        <p:txBody>
          <a:bodyPr>
            <a:normAutofit/>
          </a:bodyPr>
          <a:lstStyle/>
          <a:p>
            <a:r>
              <a:rPr lang="tr-TR" dirty="0" smtClean="0"/>
              <a:t>4-Çözümün, </a:t>
            </a:r>
            <a:r>
              <a:rPr lang="tr-TR" dirty="0"/>
              <a:t>sorunun içinde olduğunu gör. Krizi iyi yöneten kişi sorunun içinde çözümü görür. Krizi kötü yöneten kişi çözüm içinde sorunu görür. </a:t>
            </a:r>
            <a:br>
              <a:rPr lang="tr-TR" dirty="0"/>
            </a:br>
            <a:r>
              <a:rPr lang="tr-TR" dirty="0"/>
              <a:t/>
            </a:r>
            <a:br>
              <a:rPr lang="tr-TR" dirty="0"/>
            </a:br>
            <a:r>
              <a:rPr lang="tr-TR" dirty="0"/>
              <a:t> </a:t>
            </a:r>
          </a:p>
        </p:txBody>
      </p:sp>
      <p:sp>
        <p:nvSpPr>
          <p:cNvPr id="7170" name="AutoShape 2" descr="data:image/jpeg;base64,/9j/4AAQSkZJRgABAQAAAQABAAD/2wCEAAkGBhQSEBUSEhQQERUWFBMXFRAUGBQYFBYUFRUXFBYbFRUcICYeFxojGxQVHzAgJSgqLCwuFx4xNTAqNSsrLSkBCQoKDgwOGQ8PGiwkHyQsNSwpLjItLiotNSwsNS4sNCo2MCw1LDUuLDYsKSwsLC81LCwpLCwsKSksLC0sLC0uKf/AABEIAMIBAwMBIgACEQEDEQH/xAAcAAEAAgIDAQAAAAAAAAAAAAAABAYFBwECAwj/xABLEAABAwEEBQcICAQDBwUAAAABAAIDEQQSITEFBkFRYQcTFSIykdFCUlNxcoGSoRQXI1STsbPSFjNi8HOj4WSCwcLT4vEkJUNjg//EABsBAQACAwEBAAAAAAAAAAAAAAABBQIDBAYH/8QANREAAgECBAEJBgYDAAAAAAAAAAECAxEEBRIhURMiMUFhcZGSoTJCUoHR8AaCscHh8RQVI//aAAwDAQACEQMRAD8A3iiIgCIiAIiIAiKm6YtFpa+YwF0xcJ+aALhJDKyzuo18ZqyWIub1XYUe9oIdUkAXJFTNa7Q4QkwPfzf0acyOvPwcAzmTerVst7CmBIvVrQU7845xNS9hZbYS+AOcWxw4NDmu8uJ4o8nBoq4EAtcgLgiqduY8zh0UlxzrSTGS53NyNbZBVrm4gxl4INBgcRiFz9Ll+iSyMZNG42pnOMN4yMi56NtouAVJoznSCzMYt2IC1OcAKnAbyjXVFRjxCrtsmBfC6F5fA6QNnLXOdGGiKW5Q5BpkMYdQ+bXAlQrTaXc5JCHXWvkDbPI40bHHzcZtD21wcGuNGVr1307INALc6QCgJArlU55DDvHeuyqpiaH2i6XFjrLC2Alz3XnNEzTzZJJL6tjqRieqccCvPR9rfFLLGHPc2SS611S9sErIo7+JrdaWXn0NBeiftegLciq+ibX/AO22Rge8yTQwsvX/ALUuMYMrr7jW+AHmpPaovCzaVvS2Rsr6SRutMU1X0BfGwAOcAaG8LrxnS9vQFvRVS0aTfdtTyHPcHMNmYHPbfgdFEWmItGJLzLWgJwocKLmSef6PIan6WLQ8MZU0LBaSIxdy5ow3CTTIkk3qlAWpcNdUVGIORVK0FbOuA95ZGfptx5e5zZqWh4uuJNGOjY1haMy12BAa4Jo6Npi0aC5/2sQ5z7R9XEWTb1q1vY+1jmgLsioc+kZG2S1xNfKQ5ttkina4kxta+UPY2TYQebuY1pMLuDFk7TpYtcyZjiYITHHLRzSwiUAPLscSwuhcDsAkG1AWlFR9M2mVrLV13yMdDbjHI1z2SRPaDRsjK0IDm0jkbQ5ChreNzstLjbuIuihBrhTftQHqiIgCIiAIiIAiIgCIiAIiIAiIgCIiAIiIAiIgPKzWZsbQ1goBWgx2mpz4kr1REARFCt+khH1R1n+bsHFx2D5nvpKTbsgTK7PkuVV5HFzr7iS7Y4YEez5o4d9ca5WwaWrRkmByD9juHB3DI7Nw2zoyirkXMmiItJIREQBERAEREAREQBERAEREAREQBERAEREARFG0k6kMhFR9m/EYHsnIoCSijdHs3Hvd4rno9m497vFASEUfo9m497vFOj2bj3u8UBCdrJEASRIKXsLta3SQcRUDLaRvyIWVBUbo5m497vFc9Hs3Hvd4oCQij9Hs3Hvd4rzn0W1zSBeYT5QLvHLYgI1v0tm2OlcjJmBwbvPyHHJVy2zTNcObYHtJAJJxvOc3rOxrdoTU8MqLJTQFhuOF07CMiB5vhs9WJwztESktcbQ4ODWjBtRXC8QSa9alD6+C74QSXNMTvBLaq9dkeEbuyRR0vUphWoHb27cdi5sj7QXASsjDCX3sQ40JfdAoaUH2YyNRxrQNGS0I5+QE5OGND1q4HdVo43NlSuBomS9U2iQtvVuUwu1rdJvYimC2bkFgsWlCzqvq5ux2bm+va4ccxxzGba4EVFCDiCMiFVYIqBrGgk0oGjPD15Diclm7FokNb1yXEmtASGt4NHzrtOOC5K0IxexkjILpOTdddxdQ0HGmG0fmF5dHs3Hvd4p0ezce93iuckx7bfaQaGAE4kEOABoThtphdzpWuWBplmVoK0rTGmVdtF49Hs3Hvd4p0ezce93igJCKP0ezce93inR7Nx73eKAkIoNrsLBG8gEENdQ3nbjxUuE9UeofkgO6IiAIiIAiIgCIsYbG99oc/npmBguCFvN82bwjfeILSS4YitcicEBMntjWGjjSvAlefSse89xUO3WF9RQvkwzN3DuAUU6Pkp2T8vFdMKcHG7ZFzLdKR7z3FRdJzxzQyRc5JHfY5vOMBD21FKtwpUcVXDqraAW3ZXgND6C7XFwcAa364XvfQVqvQ6t2khtZX3hznXugGjwwAdrYWE++mWc8nDj6oi5aG6TjAAvH3h1Vz0rHvPcVVv4dtNy7z0hPnFo85xyvbWlrf92u0rozVm1Aik77oDQG3Bk0UON+uICcnT4+qFy2dKx7z3Fd4bexxo0kn1FYODRkoa0ODnkNAL8AXEChJGyuam6Osj2yAlpAocfckqdNK6YuZdERcpkEREB52izte264VH5HeDsPFYG2WJ0WfWbsfu4P3HjkeGSsS4c2oocRuWyFRwexBWF3ggdI66z3uPZb6954fkMVPk0F1uq66za3Mjg07B6602bKZKGBrGhrQABs/vM8V0TxG3NIsedjsLYxhiTm45n/AE4ZKQiLjbuZBERAEREARFB0vpmKzRmSV10DIeU47mjaf7NAobSV2ZRi5NRirtnbTExbZ5XC5URvI5x1xlbppef5IrTHYvLQOlmWiBj2OY40AeGk0a8AXhiAc8qgVFCtUaza2y2x1D1IgatiB7i8+U75DZvMDRGmJbNIJIXXTtacWuG5w2j5jZRVUszgqlkubxPS0/w7VlQ1Sdp9S6u5vib3RYLVjW2K2Nw6koHWhJxHFp8pvHZtos6rSE1NaovY85VpTpScJqzQREWRrCIiAKNZu3L7Y/TYpKjWbty+2P02ICSiIgCIiAIiIAiIgCIiAIiIAiIgPGW1saaOc0Glabaf2CuvSEfntXSNw594qK83Hh/vSKWgI/SEfntTpCPz2qQiAj9IR+e1Yl2n5AHUja/rPDetdwBo0kGpNRjULPIgIrNIx07TRwXbpCPz2qQiAr+sWuUNlZmJJCOpE04+tx8lvHbsqtT6X0xLaZDJM68dgya0bmjYPmdtVtTWvUyO1gvFI5gMJKYOpkJBtHHMcRgda2jR7YHc1aWSskaTW7ShaSLpaa9YYOx48CqXMFWbs9o/fSevyN4WMdSTdTr427Ozj1kefRzQ0FsrDg2rSRWriB3CvyK9DolvpoviGJvU9wpj34LzY+ChqJa0wHVIBIIO3HEgj1L0v2XKk1Kk16taGmFa7KfNV1odniXrnV6Ly8qIFntDmOa9hcxzTUOBoQeBWztUdfmz0htF1kuTX5MkP/K7hkdm5a8eIiaRNke53VDXCpqRQXQ01vVor3qjyehlJrUA5+bYcC1m4v2OdwyHHZ14FVlO0N118P7K3OZYWdG9ZNS93j/XH03L2iIvQHhQiIgCjWbty+2P02KSo1m7cvtj9NiAkoiIAlUUO3xhzog4Bw5w4EAj+VJsQEu8l5eHR8fo4/hb4J0fH6OP4W+CA97yXl4dHx+jj+FvgnR8fo4/hb4ID3vJeXh0fH6OP4W+CdHx+jj+FvggIGs2n/okHO3Oc6zW3b13tVxrQ7lVmcq1SALK4kkAASVJJwAAuYlWDWrVj6TZ+biEUbr7TeIpgK1xArtVSi5L7S01EsAOND18KimHVzxVbiXiVU/5dHy/cv8AL4Ze6DeI9u765fsZAcp7sP8A0jut2ftM8supxHeuo5UybtLK7rdn7TPG7h1N4ourdRrYCSJrMK3q0afKpXyeAXVmodsFQJ7PiSaUdmX3z5PnfnRatWL7fBHToyzhHzTPFvKRGJTN9DAkcxrDJznWLGlzmtrcyq9x96kfWx/sx/E/7F1m1CtjmXDNZ7tAKUcMBl5K5Gott+8QZ1ydnUHHq44gKL4vt8EZaMrt0R80/odvrW/2V2AqftNnwLmLlVDnBv0cipArzm808xeFp5PLXJS9NZzQOGAeO1SuTf6QvGHkuna5p52DBwPl7DXco1Y2+36IzVPKNO9r98jZiIiuTyQREQBY3TugIrXHclGVbrxg9h3tP/DI7VkkUSipKzMoTlCSlF2aNI6xasy2N9Hi8wnqTAdV3A+a7gfdXNQtHaNknkEcTS9x2DIDaXHYOK3jpSzNfDI17WvaWOq1wqDQVHzUPQWiYLKwRxBrS6hNSC9xIJFScTk6nqPFVEssi6l0+aeoh+I5qhplG8+p9Xe/vwIOqupcdkAeaSTEYybG1zEY2DjmfkLIiK1hCMI6YqyPNVq0603Oo7thERZmoIiIAo1m7cvtj9NikqNZu3L7Y/TYgJKLgmipOsvKOyOsdluyvyMucbTw88+rDiclqq1YUo6pux0YfDVcTPRSV2WfTGnYbKy/M8Nzutzc4jY1uZ/IbaKijlEZLaY3TRyRxRvLmGN7r2LHR/bMGEjaPrQZECl7bS7bbnzPMkr3SPObnfkNgHAYLwVJVzOblzNkeww34eoxptVneT4bW7v58Df1jtrJWB8bmvacnNNR/wCeC91orQ2nZrK+/C+7XtMOLHe03b68DxW0NWteYbVRjvspfRuODj/9bvK9WfDarLDY2FbZ7MoMfk9bCc5c6PH6/diyoiLuKYIiIAixmsOskFhh5+0vMcd5rbwa93WdWmDQTsKq/wBd+iPvLvwbR+xAXtFRPrv0R96d+DaP2J9d+ifvLvwbR+xAXtFRPrv0R95d+DaP2J9d+iPvLvwbR+xAXtFRPrv0R95d+DaP2LvDy1aKc4NbaXEuIAHM2jMmg8hAXhERAEREARFR9eOUmOyVhguy2jI7WRe3vd/T3027aVGdaWiCuyG7GU141ogstneyVzy+Vj2siiddlN4FtWuH8sCvb2bKnBVzVHWyzW8NgnvQzta1jBfcWyNaHAXXu6xfRxqCanMV2ant1ukmkdLK90j3GrnuzPgNwGAXgCvRwyanyWmT53E1co7n0zYNFMiqW5kNBceG7dU4qatU6jcqlLsFudUYBlqOzcJv39+1y2ox4IqCCDiCMiF5/EYaph5aZo2ppnZERc5IREQBRI30MxALiHAhopU0jZgKkCp4kBS1Gs3bl9sfpsQGs9PawT2syRvP0VrSG/R3VBdX0rsCcsqXcRnmq7LootFS+I0pg11TiQMO+q3Dp7VmG1tpK3rAUbK3B7fUdo4GoWrdYtTprIS5w5yLZM0YDdfHkH5cVRYzD1E9b53b/B7PKcdRklSi1B8LdPz+u5EdoU1IEkOFcS7PFwFPhr7wunRfWLTJFW7eBDqtwddIJ30qVAoiq9UfhPRqnV+P0MidEbpI/JrU7S0HZxqFx0OdkkPxH5YLH1Vt1a5PZZ6PnrDFmBT7R44A9gcT3bVvpU+VlaEfU5MTWWFhqq1LfJXfyMlqprbaecbZrrrYOrWQm66MHMufiHMG848TkrpboZpYyy7E2tOtzjjShBy5sbl76M0VFZ4xHCxrGjdmTvcc3HiVLXpKMJQjaTufPsXWp1qjlTjpX3vwXcjCwaPna8PvBwFfszK+7jUYC5gMRQGtKKfzs3mRfiO/6alqAyxMe+QvYx5vgVc0E05thpj6z3rccpReWHRNttdiMEMEcgvxOpHI50t4OdXqljRcptrWuw7NI/VTpT7laO5vivqqHQsDZeebFE2S5c5wNAdcreu13VxU1AfL+h9RNIwscx+jZ5Q51TiwYFhaQM86/L3qedTLSHEjQkhBAwvNF043gK3q4ECudQXYE0H0iiA+ZodR7a0kdETlpjjaW324vY+8X5ZkdWnr20p6v1LtYDwzQ8wEjLpo5oum+Xilb1QA2IVwJLXHyqD6QhmDgSPOcPe1xafmF6ID5NtXJhpR8jn/AEGcXnOdQBgAqSaAA0AxXpo3ku0m2aNxsc4AkYSaNwAcCdq+rkQGOsk1pLftI7OHVfg2V5F28buJjzu3a8arpbrNNIGi7E268O7bjWgIp2Bv+SyiIDD2KxTxuLiRJ1aUfK80yx/l037NvfN5ybzIvxHf9NS0QGuOUzXK1WcNgjjMHODG1A3gd7YnUF11MyQCNnnLWsWiGvpSVrSWBznPLcS5rDRtNoc5zTXHqk8B9D6S0ZHaI3RTMbIxwxa75EHMEbCMQtKa78nUliJlivS2evb8uPhJTZ/Vlvptv8sxFJLkvZlx4/fDoNU0+kwNr0EWMc8SwODRWgd1jiBQNFccd695NXKXqTQkA0b1hU1LaXhsFHHKuI96wq4or/RUt7Xoaroyz9A0F4ywkA0N11XYGhoCBVWjk51wtEU7bIxslqhc4hrB24217bamjW0xLSaDYQc65qvqlNbpbkQo0UvzO7DB/wAztzRj6hit56s6qQWGK5E2rjS/K6l95G87BuAwHeVUZjiKcIOlPnP9O02QT6TMoiLzBuCIiAKNZu3L7Y/TYpKjWbty+2P02ICSuHMBFCAQcCDkQVyiAomsvJs19ZLJSN2ZhOEZ9g+QeGXsqkWTVu0STGBsTw8doOF0MG9zsgN1K12VW8lFtY68X+If0pFwVcBSqS1dHGxd4bPMTQpuHtcL9X1MBq1qFFZqSSUmlGN4jqMP9Dd/9Rx9WStKw0WszDgWSA0BoBXC612eHnfIrK2ae+wOAIDgCAaVocl2QpxprTFWRVVq9SvPXUd2eiIizNIUezduX2x+nGpCj2bty+2P040BIREQBcFeFv0hHBG6WZ7Y42CrnuNGgcSvnflO5aJLbes1jL4bNiHSZSTDbXayM+bmdvmgDdOqOt0FpfPA2azySxTTVZE4kGMyEtcCQL+BFS2oBwrvs6+JdH6RkglbLC90cjDVr2mhB4FfRPJjyzx227ZrXdhtOAa/KOY7KeY8+bkdnmgDaKIiAIiIAiIgC6vYCKEAg4EHIhdkQGqdeeSul6ewtwxL7KNm8w/s7tjVgdSeTiW2ESS3obOD2qUfJTMMByG9x91cabutv8p/sO/IrHzabbE4Mc1x6rMW44uwApv/AOGKs4ZnXjS5O/z6zDQr3JmjtGxwRtihY2NjRg1vzJ2knaTiVKUSwaSbLW6HgCmLgBWuIpjuofeFLVa3fdmYREUAIiIAo1m7cvtj9NikqNZu3L7Y/TYgKzb+UmGGV8TopyWPc0kXKEtNMOso/wBasHorR/l/uWI01yf2qW0zSNEV18j3Nq+hoXEiooof1aWzdD8f+ippVsZqdo7dx66lhMpcIuU97b87rLK3lShOUNpO+gYcPiUS08odllfG90Foc6FxewgswJY5hJAdiKPOeFaHYsZZNQLbGSWizmopi87w7dvaF7HVS2tNLlk65ujE4dVzsN2Ad/dKSquLtuvQ1zw2WJvS0/zmWfypWeorDPUYiojqKjMdbcfmufrVg9FaP8v9yxUepltDQ0x2QgNDa3nB3VaWtNaYH81A+rS2bofj/wBFEquMXQvQzhhcqd9UkvzFj+tWD0Vo/wAv9yzures7LaHljXsuEA37uNQThQnctf8A1aWzdD8f+iuGoerktkbKJrnXcwi66uQINcBvW3D1cTKolUW3cc2Pw+XQoOVCV5bW3uWpQmWgNfIHVFXgjB2I5tgww3g9ymorQ82V+PTk4IDoga7RUeSDTCtMb+JwyFTmeundeLPYrNz9qcGGmETal73Z3YwaXjvOQzJAViWF1r1Qs+kYDDaWXhjckGEkbvOY7YeGR2goD5+1s1vfpkXpbRHZWNkPN2Rz2hgbTBzsavfn1iABk0YlVg6tRskDJLREMZWmjmdRzA66XY9klo78McFntYuT46ItNbZG+1WV1RFNHUNc6oIEgqLjqB3VrjsJzGIbpewjm6WeTqlpcSGm9i0uBBcag3cjlU44oDhuqMXN3za7NjS6Q5tKi5fBqcxzlc8mne0Hz/hWMEgWyyGlaEPbQ7s3DYu0ekbBUVgmwu4g4khra1F+naDtmRC6N0lY2tF2CQvFy7fo5ppdv3hexr1sKYVCA2Xyf8tJs8hsWkJBPE1xZFbwS7AGg5za5hGIdmNtcxvOGZr2h7C1zXAFrmkFpBxBBGBB3rQ/JnyIGUttekWlkfaZY8Q5+0GXa1v9OZ20GB3xDC1jQxjWta0ANa0ANAGAAAwA4IDuiIgCxVq1qskbzHJabOx7TRzHSMDgaVxBOGBCypWg9fdGzO0laXNimcDIKObG8g/ZsyIFCu7A4aOIm4ydtrmMnY3F/Glh+92X8Vnin8aWH73ZfxWeK0PYNGyNdWSzWlwww5qQ5PaThhm0ObXZersUqy6LZdHOWa3l1MS2N9K1O85Uu7tqspZXRj7z9DDWzc9v1usb4pGMttkY9zHta8vjcGuLSAS2uIBxoubPrdYhG1j7ZZHkNAc6/GA40oTdrQA44LS9p0Yy4blnt4dTAujddrxxyXp0bF920jmf/jd2a4bc6fmsP9bR+KXoNbN1fxpYfvdl/EZ4p/Glh+92X8VnitIt0a0Nr9GtxcHEisb7pbzlQHf/AJ0BptrwIxvRE/oLR+HJ4LZHKqMvfa8BrZ9G6O01BaL3MSxTXaXubc11K1pWmVaHuU1a05GLI9jbTzjJGVMNL7XNrQSVpUYrZapsVSVGq4Rd0jYndBERc5IUazduX2x+mxSVGs3bl9sfpsQElERAFFtfbi/xD+lIpSi2vtxf4h/SkQEpERAEREAREQBERAR7fo+OeJ0UzGyRvFHMcKtI4hfO3KdyMSWK9abGHzWbEuZnJCNtfPjHnZjb5x+kVwUB8S6P0fJPK2KFjpJHmjWNFXE8Avorkx5GI7FdtNsDJrTgWszjhOynnyDzshs842XROg7HYZXzxWdkck8kwc9gGDWOIoxteqDQG60UJ40CsNi0myUuDL3VpW8C3OoyOPknggJaIiAIiIAiIgCIiA8bZ/Lf7DvyK7xdkeofkuls/lv9h35Fd4uyPUPyQHdERAEREAREQBQG2xjJJA97GEuaQHECouNFcfUe5T0QEXpWH0sXxN8U6Vh9LF8TfFSkQEXpWH0sXxN8VA0hpuMS2cAh4dK4F7XMLWAQyYyVcKA5VxxIG0LMogIvSsPpYvib4p0rD6WL4m+KlIgIvSsPpYvib4p0rD6WL4m+KlIgIvSsPpYvib4rBawa4NjF2zyQySNc0SM7V1r2uLTQEZ3c+BVnWM05oNtpYGOc5gDr1RTE0Lca+tSuk5sXGpKjJUva6imv5QrQASRDh/S79y8Dyny9XCLrGg6jsT8XuWePJzEcDJIeFGroeTOHz3fCzdT8iR71neJ56GHzP3pPzIwreU2YkCkWOVWOxNaed/eK5PKTPui243HUoHXSe1sJA94Wa+raL0j/AIWb6/mAUHJtF6R+dcm5qLoy/wAfMuL8yKzYNfZIWva1oIL3yOLw9xrK9ziAS80bUOAAwAClScpswdduxVvXaXHZ1aB5WVXjH17is39WcNKX3UpSl1mS4+rOHz3fCzwS6J5DMeL8yMIeU6bzY/gd5pd525p7l2i5S53Ou3Ygbt6hY7KpHncFmhyaQ1rzj61rW63OhHuwJ7zvK5HJrDWt99cMbrK0Fafme8pdEOhmVtm/MjF/x/aN0Pwu/crho/WKCVlWzQkg3X0cMHtpeHuJWF+ruP0snc1WqGK60DcAK76CmPcolbqLDLaWMg5f5Lv0W3uePSsPpYvib4p0rD6WL4m+KlIsS4IvSsPpYvib4p0rD6WL4m+KlIgMfa9JxGN4EkZ6rsLzdx4qdF2R6guyIAiIgCIiAIiIAiIgCIiAIiIAiIgCIiAIiIAiIgCIiAIiIAiIgCIiAIiIAiIgCIiAIiIAiIgCIi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72" name="AutoShape 4" descr="data:image/jpeg;base64,/9j/4AAQSkZJRgABAQAAAQABAAD/2wCEAAkGBhQSEBUSEhQQERUWFBMXFRAUGBQYFBYUFRUXFBYbFRUcICYeFxojGxQVHzAgJSgqLCwuFx4xNTAqNSsrLSkBCQoKDgwOGQ8PGiwkHyQsNSwpLjItLiotNSwsNS4sNCo2MCw1LDUuLDYsKSwsLC81LCwpLCwsKSksLC0sLC0uKf/AABEIAMIBAwMBIgACEQEDEQH/xAAcAAEAAgIDAQAAAAAAAAAAAAAABAYFBwECAwj/xABLEAABAwEEBQcICAQDBwUAAAABAAIDEQQSITEFBkFRYQcTFSIykdFCUlNxcoGSoRQXI1STsbPSFjNi8HOj4WSCwcLT4vEkJUNjg//EABsBAQACAwEBAAAAAAAAAAAAAAABBQIDBAYH/8QANREAAgECBAEJBgYDAAAAAAAAAAECAxEEBRIhURMiMUFhcZGSoTJCUoHR8AaCscHh8RQVI//aAAwDAQACEQMRAD8A3iiIgCIiAIiIAiKm6YtFpa+YwF0xcJ+aALhJDKyzuo18ZqyWIub1XYUe9oIdUkAXJFTNa7Q4QkwPfzf0acyOvPwcAzmTerVst7CmBIvVrQU7845xNS9hZbYS+AOcWxw4NDmu8uJ4o8nBoq4EAtcgLgiqduY8zh0UlxzrSTGS53NyNbZBVrm4gxl4INBgcRiFz9Ll+iSyMZNG42pnOMN4yMi56NtouAVJoznSCzMYt2IC1OcAKnAbyjXVFRjxCrtsmBfC6F5fA6QNnLXOdGGiKW5Q5BpkMYdQ+bXAlQrTaXc5JCHXWvkDbPI40bHHzcZtD21wcGuNGVr1307INALc6QCgJArlU55DDvHeuyqpiaH2i6XFjrLC2Alz3XnNEzTzZJJL6tjqRieqccCvPR9rfFLLGHPc2SS611S9sErIo7+JrdaWXn0NBeiftegLciq+ibX/AO22Rge8yTQwsvX/ALUuMYMrr7jW+AHmpPaovCzaVvS2Rsr6SRutMU1X0BfGwAOcAaG8LrxnS9vQFvRVS0aTfdtTyHPcHMNmYHPbfgdFEWmItGJLzLWgJwocKLmSef6PIan6WLQ8MZU0LBaSIxdy5ow3CTTIkk3qlAWpcNdUVGIORVK0FbOuA95ZGfptx5e5zZqWh4uuJNGOjY1haMy12BAa4Jo6Npi0aC5/2sQ5z7R9XEWTb1q1vY+1jmgLsioc+kZG2S1xNfKQ5ttkina4kxta+UPY2TYQebuY1pMLuDFk7TpYtcyZjiYITHHLRzSwiUAPLscSwuhcDsAkG1AWlFR9M2mVrLV13yMdDbjHI1z2SRPaDRsjK0IDm0jkbQ5ChreNzstLjbuIuihBrhTftQHqiIgCIiAIiIAiIgCIiAIiIAiIgCIiAIiIAiIgPKzWZsbQ1goBWgx2mpz4kr1REARFCt+khH1R1n+bsHFx2D5nvpKTbsgTK7PkuVV5HFzr7iS7Y4YEez5o4d9ca5WwaWrRkmByD9juHB3DI7Nw2zoyirkXMmiItJIREQBERAEREAREQBERAEREAREQBERAEREARFG0k6kMhFR9m/EYHsnIoCSijdHs3Hvd4rno9m497vFASEUfo9m497vFOj2bj3u8UBCdrJEASRIKXsLta3SQcRUDLaRvyIWVBUbo5m497vFc9Hs3Hvd4oCQij9Hs3Hvd4rzn0W1zSBeYT5QLvHLYgI1v0tm2OlcjJmBwbvPyHHJVy2zTNcObYHtJAJJxvOc3rOxrdoTU8MqLJTQFhuOF07CMiB5vhs9WJwztESktcbQ4ODWjBtRXC8QSa9alD6+C74QSXNMTvBLaq9dkeEbuyRR0vUphWoHb27cdi5sj7QXASsjDCX3sQ40JfdAoaUH2YyNRxrQNGS0I5+QE5OGND1q4HdVo43NlSuBomS9U2iQtvVuUwu1rdJvYimC2bkFgsWlCzqvq5ux2bm+va4ccxxzGba4EVFCDiCMiFVYIqBrGgk0oGjPD15Diclm7FokNb1yXEmtASGt4NHzrtOOC5K0IxexkjILpOTdddxdQ0HGmG0fmF5dHs3Hvd4p0ezce93iuckx7bfaQaGAE4kEOABoThtphdzpWuWBplmVoK0rTGmVdtF49Hs3Hvd4p0ezce93igJCKP0ezce93inR7Nx73eKAkIoNrsLBG8gEENdQ3nbjxUuE9UeofkgO6IiAIiIAiIgCIsYbG99oc/npmBguCFvN82bwjfeILSS4YitcicEBMntjWGjjSvAlefSse89xUO3WF9RQvkwzN3DuAUU6Pkp2T8vFdMKcHG7ZFzLdKR7z3FRdJzxzQyRc5JHfY5vOMBD21FKtwpUcVXDqraAW3ZXgND6C7XFwcAa364XvfQVqvQ6t2khtZX3hznXugGjwwAdrYWE++mWc8nDj6oi5aG6TjAAvH3h1Vz0rHvPcVVv4dtNy7z0hPnFo85xyvbWlrf92u0rozVm1Aik77oDQG3Bk0UON+uICcnT4+qFy2dKx7z3Fd4bexxo0kn1FYODRkoa0ODnkNAL8AXEChJGyuam6Osj2yAlpAocfckqdNK6YuZdERcpkEREB52izte264VH5HeDsPFYG2WJ0WfWbsfu4P3HjkeGSsS4c2oocRuWyFRwexBWF3ggdI66z3uPZb6954fkMVPk0F1uq66za3Mjg07B6602bKZKGBrGhrQABs/vM8V0TxG3NIsedjsLYxhiTm45n/AE4ZKQiLjbuZBERAEREARFB0vpmKzRmSV10DIeU47mjaf7NAobSV2ZRi5NRirtnbTExbZ5XC5URvI5x1xlbppef5IrTHYvLQOlmWiBj2OY40AeGk0a8AXhiAc8qgVFCtUaza2y2x1D1IgatiB7i8+U75DZvMDRGmJbNIJIXXTtacWuG5w2j5jZRVUszgqlkubxPS0/w7VlQ1Sdp9S6u5vib3RYLVjW2K2Nw6koHWhJxHFp8pvHZtos6rSE1NaovY85VpTpScJqzQREWRrCIiAKNZu3L7Y/TYpKjWbty+2P02ICSiIgCIiAIiIAiIgCIiAIiIAiIgPGW1saaOc0Glabaf2CuvSEfntXSNw594qK83Hh/vSKWgI/SEfntTpCPz2qQiAj9IR+e1Yl2n5AHUja/rPDetdwBo0kGpNRjULPIgIrNIx07TRwXbpCPz2qQiAr+sWuUNlZmJJCOpE04+tx8lvHbsqtT6X0xLaZDJM68dgya0bmjYPmdtVtTWvUyO1gvFI5gMJKYOpkJBtHHMcRgda2jR7YHc1aWSskaTW7ShaSLpaa9YYOx48CqXMFWbs9o/fSevyN4WMdSTdTr427Ozj1kefRzQ0FsrDg2rSRWriB3CvyK9DolvpoviGJvU9wpj34LzY+ChqJa0wHVIBIIO3HEgj1L0v2XKk1Kk16taGmFa7KfNV1odniXrnV6Ly8qIFntDmOa9hcxzTUOBoQeBWztUdfmz0htF1kuTX5MkP/K7hkdm5a8eIiaRNke53VDXCpqRQXQ01vVor3qjyehlJrUA5+bYcC1m4v2OdwyHHZ14FVlO0N118P7K3OZYWdG9ZNS93j/XH03L2iIvQHhQiIgCjWbty+2P02KSo1m7cvtj9NiAkoiIAlUUO3xhzog4Bw5w4EAj+VJsQEu8l5eHR8fo4/hb4J0fH6OP4W+CA97yXl4dHx+jj+FvgnR8fo4/hb4ID3vJeXh0fH6OP4W+CdHx+jj+FvggIGs2n/okHO3Oc6zW3b13tVxrQ7lVmcq1SALK4kkAASVJJwAAuYlWDWrVj6TZ+biEUbr7TeIpgK1xArtVSi5L7S01EsAOND18KimHVzxVbiXiVU/5dHy/cv8AL4Ze6DeI9u765fsZAcp7sP8A0jut2ftM8supxHeuo5UybtLK7rdn7TPG7h1N4ourdRrYCSJrMK3q0afKpXyeAXVmodsFQJ7PiSaUdmX3z5PnfnRatWL7fBHToyzhHzTPFvKRGJTN9DAkcxrDJznWLGlzmtrcyq9x96kfWx/sx/E/7F1m1CtjmXDNZ7tAKUcMBl5K5Gott+8QZ1ydnUHHq44gKL4vt8EZaMrt0R80/odvrW/2V2AqftNnwLmLlVDnBv0cipArzm808xeFp5PLXJS9NZzQOGAeO1SuTf6QvGHkuna5p52DBwPl7DXco1Y2+36IzVPKNO9r98jZiIiuTyQREQBY3TugIrXHclGVbrxg9h3tP/DI7VkkUSipKzMoTlCSlF2aNI6xasy2N9Hi8wnqTAdV3A+a7gfdXNQtHaNknkEcTS9x2DIDaXHYOK3jpSzNfDI17WvaWOq1wqDQVHzUPQWiYLKwRxBrS6hNSC9xIJFScTk6nqPFVEssi6l0+aeoh+I5qhplG8+p9Xe/vwIOqupcdkAeaSTEYybG1zEY2DjmfkLIiK1hCMI6YqyPNVq0603Oo7thERZmoIiIAo1m7cvtj9NikqNZu3L7Y/TYgJKLgmipOsvKOyOsdluyvyMucbTw88+rDiclqq1YUo6pux0YfDVcTPRSV2WfTGnYbKy/M8Nzutzc4jY1uZ/IbaKijlEZLaY3TRyRxRvLmGN7r2LHR/bMGEjaPrQZECl7bS7bbnzPMkr3SPObnfkNgHAYLwVJVzOblzNkeww34eoxptVneT4bW7v58Df1jtrJWB8bmvacnNNR/wCeC91orQ2nZrK+/C+7XtMOLHe03b68DxW0NWteYbVRjvspfRuODj/9bvK9WfDarLDY2FbZ7MoMfk9bCc5c6PH6/diyoiLuKYIiIAixmsOskFhh5+0vMcd5rbwa93WdWmDQTsKq/wBd+iPvLvwbR+xAXtFRPrv0R96d+DaP2J9d+ifvLvwbR+xAXtFRPrv0R95d+DaP2J9d+iPvLvwbR+xAXtFRPrv0R95d+DaP2LvDy1aKc4NbaXEuIAHM2jMmg8hAXhERAEREARFR9eOUmOyVhguy2jI7WRe3vd/T3027aVGdaWiCuyG7GU141ogstneyVzy+Vj2siiddlN4FtWuH8sCvb2bKnBVzVHWyzW8NgnvQzta1jBfcWyNaHAXXu6xfRxqCanMV2ant1ukmkdLK90j3GrnuzPgNwGAXgCvRwyanyWmT53E1co7n0zYNFMiqW5kNBceG7dU4qatU6jcqlLsFudUYBlqOzcJv39+1y2ox4IqCCDiCMiF5/EYaph5aZo2ppnZERc5IREQBRI30MxALiHAhopU0jZgKkCp4kBS1Gs3bl9sfpsQGs9PawT2syRvP0VrSG/R3VBdX0rsCcsqXcRnmq7LootFS+I0pg11TiQMO+q3Dp7VmG1tpK3rAUbK3B7fUdo4GoWrdYtTprIS5w5yLZM0YDdfHkH5cVRYzD1E9b53b/B7PKcdRklSi1B8LdPz+u5EdoU1IEkOFcS7PFwFPhr7wunRfWLTJFW7eBDqtwddIJ30qVAoiq9UfhPRqnV+P0MidEbpI/JrU7S0HZxqFx0OdkkPxH5YLH1Vt1a5PZZ6PnrDFmBT7R44A9gcT3bVvpU+VlaEfU5MTWWFhqq1LfJXfyMlqprbaecbZrrrYOrWQm66MHMufiHMG848TkrpboZpYyy7E2tOtzjjShBy5sbl76M0VFZ4xHCxrGjdmTvcc3HiVLXpKMJQjaTufPsXWp1qjlTjpX3vwXcjCwaPna8PvBwFfszK+7jUYC5gMRQGtKKfzs3mRfiO/6alqAyxMe+QvYx5vgVc0E05thpj6z3rccpReWHRNttdiMEMEcgvxOpHI50t4OdXqljRcptrWuw7NI/VTpT7laO5vivqqHQsDZeebFE2S5c5wNAdcreu13VxU1AfL+h9RNIwscx+jZ5Q51TiwYFhaQM86/L3qedTLSHEjQkhBAwvNF043gK3q4ECudQXYE0H0iiA+ZodR7a0kdETlpjjaW324vY+8X5ZkdWnr20p6v1LtYDwzQ8wEjLpo5oum+Xilb1QA2IVwJLXHyqD6QhmDgSPOcPe1xafmF6ID5NtXJhpR8jn/AEGcXnOdQBgAqSaAA0AxXpo3ku0m2aNxsc4AkYSaNwAcCdq+rkQGOsk1pLftI7OHVfg2V5F28buJjzu3a8arpbrNNIGi7E268O7bjWgIp2Bv+SyiIDD2KxTxuLiRJ1aUfK80yx/l037NvfN5ybzIvxHf9NS0QGuOUzXK1WcNgjjMHODG1A3gd7YnUF11MyQCNnnLWsWiGvpSVrSWBznPLcS5rDRtNoc5zTXHqk8B9D6S0ZHaI3RTMbIxwxa75EHMEbCMQtKa78nUliJlivS2evb8uPhJTZ/Vlvptv8sxFJLkvZlx4/fDoNU0+kwNr0EWMc8SwODRWgd1jiBQNFccd695NXKXqTQkA0b1hU1LaXhsFHHKuI96wq4or/RUt7Xoaroyz9A0F4ywkA0N11XYGhoCBVWjk51wtEU7bIxslqhc4hrB24217bamjW0xLSaDYQc65qvqlNbpbkQo0UvzO7DB/wAztzRj6hit56s6qQWGK5E2rjS/K6l95G87BuAwHeVUZjiKcIOlPnP9O02QT6TMoiLzBuCIiAKNZu3L7Y/TYpKjWbty+2P02ICSuHMBFCAQcCDkQVyiAomsvJs19ZLJSN2ZhOEZ9g+QeGXsqkWTVu0STGBsTw8doOF0MG9zsgN1K12VW8lFtY68X+If0pFwVcBSqS1dHGxd4bPMTQpuHtcL9X1MBq1qFFZqSSUmlGN4jqMP9Dd/9Rx9WStKw0WszDgWSA0BoBXC612eHnfIrK2ae+wOAIDgCAaVocl2QpxprTFWRVVq9SvPXUd2eiIizNIUezduX2x+nGpCj2bty+2P040BIREQBcFeFv0hHBG6WZ7Y42CrnuNGgcSvnflO5aJLbes1jL4bNiHSZSTDbXayM+bmdvmgDdOqOt0FpfPA2azySxTTVZE4kGMyEtcCQL+BFS2oBwrvs6+JdH6RkglbLC90cjDVr2mhB4FfRPJjyzx227ZrXdhtOAa/KOY7KeY8+bkdnmgDaKIiAIiIAiIgC6vYCKEAg4EHIhdkQGqdeeSul6ewtwxL7KNm8w/s7tjVgdSeTiW2ESS3obOD2qUfJTMMByG9x91cabutv8p/sO/IrHzabbE4Mc1x6rMW44uwApv/AOGKs4ZnXjS5O/z6zDQr3JmjtGxwRtihY2NjRg1vzJ2knaTiVKUSwaSbLW6HgCmLgBWuIpjuofeFLVa3fdmYREUAIiIAo1m7cvtj9NikqNZu3L7Y/TYgKzb+UmGGV8TopyWPc0kXKEtNMOso/wBasHorR/l/uWI01yf2qW0zSNEV18j3Nq+hoXEiooof1aWzdD8f+ippVsZqdo7dx66lhMpcIuU97b87rLK3lShOUNpO+gYcPiUS08odllfG90Foc6FxewgswJY5hJAdiKPOeFaHYsZZNQLbGSWizmopi87w7dvaF7HVS2tNLlk65ujE4dVzsN2Ad/dKSquLtuvQ1zw2WJvS0/zmWfypWeorDPUYiojqKjMdbcfmufrVg9FaP8v9yxUepltDQ0x2QgNDa3nB3VaWtNaYH81A+rS2bofj/wBFEquMXQvQzhhcqd9UkvzFj+tWD0Vo/wAv9yzures7LaHljXsuEA37uNQThQnctf8A1aWzdD8f+iuGoerktkbKJrnXcwi66uQINcBvW3D1cTKolUW3cc2Pw+XQoOVCV5bW3uWpQmWgNfIHVFXgjB2I5tgww3g9ymorQ82V+PTk4IDoga7RUeSDTCtMb+JwyFTmeundeLPYrNz9qcGGmETal73Z3YwaXjvOQzJAViWF1r1Qs+kYDDaWXhjckGEkbvOY7YeGR2goD5+1s1vfpkXpbRHZWNkPN2Rz2hgbTBzsavfn1iABk0YlVg6tRskDJLREMZWmjmdRzA66XY9klo78McFntYuT46ItNbZG+1WV1RFNHUNc6oIEgqLjqB3VrjsJzGIbpewjm6WeTqlpcSGm9i0uBBcag3cjlU44oDhuqMXN3za7NjS6Q5tKi5fBqcxzlc8mne0Hz/hWMEgWyyGlaEPbQ7s3DYu0ekbBUVgmwu4g4khra1F+naDtmRC6N0lY2tF2CQvFy7fo5ppdv3hexr1sKYVCA2Xyf8tJs8hsWkJBPE1xZFbwS7AGg5za5hGIdmNtcxvOGZr2h7C1zXAFrmkFpBxBBGBB3rQ/JnyIGUttekWlkfaZY8Q5+0GXa1v9OZ20GB3xDC1jQxjWta0ANa0ANAGAAAwA4IDuiIgCxVq1qskbzHJabOx7TRzHSMDgaVxBOGBCypWg9fdGzO0laXNimcDIKObG8g/ZsyIFCu7A4aOIm4ydtrmMnY3F/Glh+92X8Vnin8aWH73ZfxWeK0PYNGyNdWSzWlwww5qQ5PaThhm0ObXZersUqy6LZdHOWa3l1MS2N9K1O85Uu7tqspZXRj7z9DDWzc9v1usb4pGMttkY9zHta8vjcGuLSAS2uIBxoubPrdYhG1j7ZZHkNAc6/GA40oTdrQA44LS9p0Yy4blnt4dTAujddrxxyXp0bF920jmf/jd2a4bc6fmsP9bR+KXoNbN1fxpYfvdl/EZ4p/Glh+92X8VnitIt0a0Nr9GtxcHEisb7pbzlQHf/AJ0BptrwIxvRE/oLR+HJ4LZHKqMvfa8BrZ9G6O01BaL3MSxTXaXubc11K1pWmVaHuU1a05GLI9jbTzjJGVMNL7XNrQSVpUYrZapsVSVGq4Rd0jYndBERc5IUazduX2x+mxSVGs3bl9sfpsQElERAFFtfbi/xD+lIpSi2vtxf4h/SkQEpERAEREAREQBERAR7fo+OeJ0UzGyRvFHMcKtI4hfO3KdyMSWK9abGHzWbEuZnJCNtfPjHnZjb5x+kVwUB8S6P0fJPK2KFjpJHmjWNFXE8Avorkx5GI7FdtNsDJrTgWszjhOynnyDzshs842XROg7HYZXzxWdkck8kwc9gGDWOIoxteqDQG60UJ40CsNi0myUuDL3VpW8C3OoyOPknggJaIiAIiIAiIgCIiA8bZ/Lf7DvyK7xdkeofkuls/lv9h35Fd4uyPUPyQHdERAEREAREQBQG2xjJJA97GEuaQHECouNFcfUe5T0QEXpWH0sXxN8U6Vh9LF8TfFSkQEXpWH0sXxN8VA0hpuMS2cAh4dK4F7XMLWAQyYyVcKA5VxxIG0LMogIvSsPpYvib4p0rD6WL4m+KlIgIvSsPpYvib4p0rD6WL4m+KlIgIvSsPpYvib4rBawa4NjF2zyQySNc0SM7V1r2uLTQEZ3c+BVnWM05oNtpYGOc5gDr1RTE0Lca+tSuk5sXGpKjJUva6imv5QrQASRDh/S79y8Dyny9XCLrGg6jsT8XuWePJzEcDJIeFGroeTOHz3fCzdT8iR71neJ56GHzP3pPzIwreU2YkCkWOVWOxNaed/eK5PKTPui243HUoHXSe1sJA94Wa+raL0j/AIWb6/mAUHJtF6R+dcm5qLoy/wAfMuL8yKzYNfZIWva1oIL3yOLw9xrK9ziAS80bUOAAwAClScpswdduxVvXaXHZ1aB5WVXjH17is39WcNKX3UpSl1mS4+rOHz3fCzwS6J5DMeL8yMIeU6bzY/gd5pd525p7l2i5S53Ou3Ygbt6hY7KpHncFmhyaQ1rzj61rW63OhHuwJ7zvK5HJrDWt99cMbrK0Fafme8pdEOhmVtm/MjF/x/aN0Pwu/crho/WKCVlWzQkg3X0cMHtpeHuJWF+ruP0snc1WqGK60DcAK76CmPcolbqLDLaWMg5f5Lv0W3uePSsPpYvib4p0rD6WL4m+KlIsS4IvSsPpYvib4p0rD6WL4m+KlIgMfa9JxGN4EkZ6rsLzdx4qdF2R6guyIAiIgCIiAIiIAiIgCIiAIiIAiIgCIiAIiIAiIgCIiAIiIAiIgCIiAIiIAiIgCIiAIiIAiIgCIiA//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7176" name="Picture 8" descr="http://t1.gstatic.com/images?q=tbn:ANd9GcTQ8VCdpaJxp0xGqfblDdfwquZe2dzL-636HnB8Xok1eJDmlb6z"/>
          <p:cNvPicPr>
            <a:picLocks noChangeAspect="1" noChangeArrowheads="1"/>
          </p:cNvPicPr>
          <p:nvPr/>
        </p:nvPicPr>
        <p:blipFill>
          <a:blip r:embed="rId2" cstate="print"/>
          <a:srcRect/>
          <a:stretch>
            <a:fillRect/>
          </a:stretch>
        </p:blipFill>
        <p:spPr bwMode="auto">
          <a:xfrm>
            <a:off x="381000" y="1371600"/>
            <a:ext cx="2143125" cy="2133601"/>
          </a:xfrm>
          <a:prstGeom prst="rect">
            <a:avLst/>
          </a:prstGeom>
          <a:noFill/>
        </p:spPr>
      </p:pic>
      <p:sp>
        <p:nvSpPr>
          <p:cNvPr id="7180" name="AutoShape 12" descr="data:image/jpeg;base64,/9j/4AAQSkZJRgABAQAAAQABAAD/2wCEAAkGBhARDw4ODhAPDRAOEA4PDhANDw4OEA0OFBAVFRUQFBIXGyYeFxkjGRQVHzEgIycpLy4tFR40NTAqOiYrLCkBCQoKDgwNDg8PFCkYFBg1LCkpKTU1NTU1Kys1KSw2NSktNTUwKTM2NSkpKzY1NSs1NSkpLzU2KSk1NS4sKTUpKf/AABEIAMUBAAMBIgACEQEDEQH/xAAbAAEAAgMBAQAAAAAAAAAAAAAAAQQCAwUGB//EAEQQAAIBAgIHBAQKCAYDAAAAAAABAgMRBCEFEhMxQVFxBmGBkSIyQqEHFBUzUmJyscHRI4KSk7LC8PFTVHOD4eIWNEP/xAAZAQEBAQEBAQAAAAAAAAAAAAAAAQIDBAX/xAAqEQEAAQMACAUFAAAAAAAAAAAAAQIDEQQFEhMxQVGxUnGBkcEUISMzQv/aAAwDAQACEQMRAD8A+4gAAAAAAAAAAAAAAAAAAAAAAAAAAAAAAAAAAAAAAAAAAAAAAAAAAAaMbOSpycPWSvwvbjbwuBvBz9HaSU/Rk/S4Pdrd1uDOgAAK88Yty9Lpu8wLAKvxx8Y+TN1KvGW558U96A2AAAAAAAAAAAAAAAAAAAAAAAAAAAAAAAAAADzel8K6M9pC6hJ3y9lrPLvW9HU0RpVVo2uteFtZc1wku5lvE4eNSLhLc/c+aPEPCVqGNpxhJws5NtbnTazXR5dH0A9Xi8VrNwj6qyk/pPl0MIFWDsjPamVWrlerJp3i7NbmiNsa6lQg62CxaqLlJesvxXcWDzlHFbOalw3S748f67j0ZtAAAAAAAAAAAAAAAAAAAAAAAAAAAAAAAAA5GnrJ0pWV7yV+NrJ2OucvtHRboOS30mp+Cyl7m34ActVhtjn065ntjKrjrGEq5UlXK1XFFRar175Le8l1eSPaxWSPI9m9HurUVaS/R0ndX9qpwXhv8j15QAAAAAAAAAAAAAAAAAAAAAAAAAAAAAACGwJKmkMRFQlB2blFxtyTVrs1Vsa5ZQyX0uL6cipPDXur2+8kyPNY2M4ylGjTnW1Y60lTi5OMedkcqlptS6rJrinyZ7rQeE2VSqnLWdXUcLrhG949c7m7TfZ2jiYTThCNVr0KuqteMluvLe13CB4T465ZLNvdbNs7uiOy9So1OvelDfqvKpPw9ldczzuAhPD17SvCcJWvxhNcO9fffvPpGjNJKtC+SnG2vHk+a7mUWqNGMIqEEoxirJLckZhMAAAAAAAAAAAAAAAAAAAAAAAAAAAAAAA52k8Tmqa6z6cEX6lRRTk9yTbOFTk5Scnvk7/8EkWIuyOLpTS+xkpuXoZKSfs5+tc62IlZHmsTg1iMTQw8s4TneoudOKcpLxUbeJFd6jilUinF2e+LW9Pg0c+HbapRqOjioa9nlOnaMpR+lq7n7i5pXQ8qEnXw6vTedSlH/wCfOcF9HmuHDuywNalUyqRhUp1LKSmoyipcJZ+X9io4/aPG4WvqYihUjtJNU6kGnGbyyk13WtfpyOFpDFVVGDitoqcr1Kes4bemvYbXC9nZ5ZHs8d8H2EqZw2lB5fNyvHyle3gea7QaFqUZxpJuSqNKM8o3j7T7ms/cUdbsV2hnOFPa6y2lnODsoYZzfoQg7ekrfe3luPanz3DdnpfGdvtdSlGlSpxpQjG/oNu7k132y4HqtA6TlUdWlUcXUpu7UZa+rF21VJ2Wb3+JIHYABQAAAAAAAAAAAAAAAAAAAXMQBNxcgATcXIAHNx+I1pOmt0X6Xe+XgaqdOxVnWtUqJ71OX33RteJyMq1YypkUuztLWxrnvVOlPwcpRS92sa9JVZaraT8Dv6B0XsKVpfOVLSqv63CPRbvPmWEdS5xMZ2eeu54aUaetnKnJPUb4tW9XpbyO0Cjz8NC4r/Gpw+y6r/I14rQmJ1oSlKOJUbpXlKLhffZSduC4npAQePrY3ZuUZQmnF2asnn4Gehcdr4mMv0kE04+m1qbvVUVxfNnd0ro1VFrRXpxX7a5deR550dV3WXuaf5geyuLlLRmOVWG9a8bKa7+Ercn+ZcKJuLkACbi5AAm4uQAJuLkACbi5AAm4uQAMrgxAEAgEEgxFwMgY3NeJrasJy+jFvxtl7wPHaUxDVapNPfKXlfL3GeE0mnk2U8XGU5RhFa0pNRilxbPWaN0JTpUtnKMajlZ1XJJ68vwS4Ac6ymrb7nTwOPslTqvdZRm90uSlyffxK1fQbj6VCX+3N5fqy/PzNEcRZ6lWLhLlNb+j3NdCD0QOVh8S4ZZzh5yh05ru/sXVXTSad09zRRvuLlfbjbgWDlaZwEnF1KKTl7cbXclzj9b7y+qpkplHgNF6QlhcUqs23Sq2hVbz9FvKf6rz6XPodzh6Z7ORrXlDVjKV9ZO+rKXPLc+f9XuaDcvi9GM4yhOnFU5xm7tSh6Lz4p2unyaLVMThqKZ2Zq5Q6IMRcyyyBjcAZAxJAkEACQQAJBAAkEACAQAJIIbKGP0vTprOSXf+QF2pWUd78OLORpfSN6co+qsm7vNpZ+Bqi8RWzhB04v26143XNR3suYXQsItSqN1prO8/VT7ofncCp2d0Y03iKis5K1JPfGL3z6v7up3bkXMJVQNlzTXhGS1ZpSXKSuap4g0utcCvVwUoZ0ZXX+HUd10UuHjfqKFZ2jO2qptXXO/HqbK8nqvvy83b8TB+vSgtyd/CKv8AfYC1qkaptSJ1SjXGZuhMx2BqxUo0oSqTlqxgrydm7eCzYF2LPOdou21LD61OlavWWTSf6Ok/ryXH6q8bHlO0HbmrV1qWHboUs05X1atRfyLuWffwLXZTR2Ajq1cRiaFSpvjTlLUhB/rWuyDPRehMXjanxrFValKnwabhJx5QjujH+u89D/4pVj81j8ZDulUc15M7dHEUpq0J06ita0JQmrcsmcHSuiMXQvV0ZUdlnLB1fTpS/wBLW9T7KaXK255qmY++Mu9m1Tdq2ZrimZ4Z4es8u3kz+SdJR9THqfdVoU5e+xGtpeP+TrdVUg35M5GF+EDFyTh8m1Z1o5NQ2yin3xcG4+ZnPE6dr+pSo4KL5unrLrrOT9yOe+pnhEz6PdOqr1M4uVUW46zVHxmXU+WtIx9fARqd9Gvb3STK9X4QYUnbEYatRfG06M7eF0cyfYLH1v8A29INrjFOtVXk3Fe443aPsjhcHBRdarWrzzjFKnTjGN85yVm7cEr5+BNu5PChuNE0Kj9mk5npTTPeXr6fwlYB75VYfapN/wALZrq/CdgV6qrz+zSS/ikjyXZDslHFVdaonsKb9N3a15cIJr3nv6fYvR8d2FpP7SlP+JsfmnpDUTqunlcq9ocSp8K2G9mhiH12Uf5mMP8ACrh3K1ShXpr6S2c7dVdHol2YwS3YTDfuKb/Al9mcF/lMN+4pfkTZveKF3+rMY3FXujR3ajB17KliKbk/Yk9nP9mVm/A6pyJdksA9+Dw/7qKL2C0fSorVox2cfopy1V0Tdl4HWna/rD5176fjZmrynHeJ+FgkgG3lYi5BjKQFDFVrtp8MkuS5nHjTqUqzrxjCs2krVFeULcYS9k7GNu1lbLmvxOFisbVg7RjGp3NuPvIOmu0E+NFp/b/6mXy/bOVNxXFqSdvCxyoYyrLfSUf9y/8AKJ0Kk8rJX5XYV6Taye7czCVN8yMNTtCK5JLyRtuVFeVMwSLZFgKtWV0l9Ze7P8DHCv8ASyb9mKS6yf8A1N1dK8Ut97+FnmU4zUZzUmottPNpZaq/5HMdVNGVypDF017cP2kbFjKf04ftICxcPPJ59czCE0800+jTM0Bpq6Ooz9elCXWKKFbsjgp76EF9lav3HWJA8zW+DvCPOO0pv6sm/vNK7D1YfMY7EU+S15W8o2PWkgeR+SNL0/m8bGquVWMX/Emx8f0zT9ajh667k035OJ65EgePl2yxkE9ro+V7OzhOTV+9JPLxPIUMFicbirTU9pVlrVJTjKKhFb3Z7klkl0Pr5CppZpJPuSQFfRujoUKUKNNWjBW75PjJ97LZAAkAAAAFAAEYGLRmQ0BzsXBvoUlQSeaOzUplWpQIrVRhAswpx4FbZmSuVFvVGqaYVDfGVwMdUxkjdqjVA5UsTac87ZpZ8tVGUq8Jb0mbcThE23zNKwEXwXkiKlUqb4WJcaa4XIWily8m0ZLRUeS8cwNWHxC2sVBb7p26XzOrcq0cIoO5nOZUbtoZRkVkzbBhpvJIiSGQkAASAAAAEgAAAAAACsQSQERYwlA2ACtKmaZRLskV6kQNBshMwkYqQF2EjKxVhVNu2AiqjVFGU5mCZFWoMSkaFMxlUKjOcjW2YuQQGcUbYI1xRvggrZEyCQCBIAAAACQAAAAAAKAAIgAAAABjI0VAAK0zU2ABGsZqYAGSYuSCCLmNwCgjOIAG6JvggANiJAAAAASAAAAAAAAAFAA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182" name="AutoShape 14" descr="data:image/jpeg;base64,/9j/4AAQSkZJRgABAQAAAQABAAD/2wCEAAkGBhARDw4ODhAPDRAOEA4PDhANDw4OEA0OFBAVFRUQFBIXGyYeFxkjGRQVHzEgIycpLy4tFR40NTAqOiYrLCkBCQoKDgwNDg8PFCkYFBg1LCkpKTU1NTU1Kys1KSw2NSktNTUwKTM2NSkpKzY1NSs1NSkpLzU2KSk1NS4sKTUpKf/AABEIAMUBAAMBIgACEQEDEQH/xAAbAAEAAgMBAQAAAAAAAAAAAAAAAQQCAwUGB//EAEQQAAIBAgIHBAQKCAYDAAAAAAABAgMRBCEFEhMxQVFxBmGBkSIyQqEHFBUzUmJyscHRI4KSk7LC8PFTVHOD4eIWNEP/xAAZAQEBAQEBAQAAAAAAAAAAAAAAAQIDBAX/xAAqEQEAAQMACAUFAAAAAAAAAAAAAQIDEQQFEhMxQVGxUnGBkcEUISMzQv/aAAwDAQACEQMRAD8A+4gAAAAAAAAAAAAAAAAAAAAAAAAAAAAAAAAAAAAAAAAAAAAAAAAAAAaMbOSpycPWSvwvbjbwuBvBz9HaSU/Rk/S4Pdrd1uDOgAAK88Yty9Lpu8wLAKvxx8Y+TN1KvGW558U96A2AAAAAAAAAAAAAAAAAAAAAAAAAAAAAAAAAADzel8K6M9pC6hJ3y9lrPLvW9HU0RpVVo2uteFtZc1wku5lvE4eNSLhLc/c+aPEPCVqGNpxhJws5NtbnTazXR5dH0A9Xi8VrNwj6qyk/pPl0MIFWDsjPamVWrlerJp3i7NbmiNsa6lQg62CxaqLlJesvxXcWDzlHFbOalw3S748f67j0ZtAAAAAAAAAAAAAAAAAAAAAAAAAAAAAAAAA5GnrJ0pWV7yV+NrJ2OucvtHRboOS30mp+Cyl7m34ActVhtjn065ntjKrjrGEq5UlXK1XFFRar175Le8l1eSPaxWSPI9m9HurUVaS/R0ndX9qpwXhv8j15QAAAAAAAAAAAAAAAAAAAAAAAAAAAAAACGwJKmkMRFQlB2blFxtyTVrs1Vsa5ZQyX0uL6cipPDXur2+8kyPNY2M4ylGjTnW1Y60lTi5OMedkcqlptS6rJrinyZ7rQeE2VSqnLWdXUcLrhG949c7m7TfZ2jiYTThCNVr0KuqteMluvLe13CB4T465ZLNvdbNs7uiOy9So1OvelDfqvKpPw9ldczzuAhPD17SvCcJWvxhNcO9fffvPpGjNJKtC+SnG2vHk+a7mUWqNGMIqEEoxirJLckZhMAAAAAAAAAAAAAAAAAAAAAAAAAAAAAAA52k8Tmqa6z6cEX6lRRTk9yTbOFTk5Scnvk7/8EkWIuyOLpTS+xkpuXoZKSfs5+tc62IlZHmsTg1iMTQw8s4TneoudOKcpLxUbeJFd6jilUinF2e+LW9Pg0c+HbapRqOjioa9nlOnaMpR+lq7n7i5pXQ8qEnXw6vTedSlH/wCfOcF9HmuHDuywNalUyqRhUp1LKSmoyipcJZ+X9io4/aPG4WvqYihUjtJNU6kGnGbyyk13WtfpyOFpDFVVGDitoqcr1Kes4bemvYbXC9nZ5ZHs8d8H2EqZw2lB5fNyvHyle3gea7QaFqUZxpJuSqNKM8o3j7T7ms/cUdbsV2hnOFPa6y2lnODsoYZzfoQg7ekrfe3luPanz3DdnpfGdvtdSlGlSpxpQjG/oNu7k132y4HqtA6TlUdWlUcXUpu7UZa+rF21VJ2Wb3+JIHYABQAAAAAAAAAAAAAAAAAAAXMQBNxcgATcXIAHNx+I1pOmt0X6Xe+XgaqdOxVnWtUqJ71OX33RteJyMq1YypkUuztLWxrnvVOlPwcpRS92sa9JVZaraT8Dv6B0XsKVpfOVLSqv63CPRbvPmWEdS5xMZ2eeu54aUaetnKnJPUb4tW9XpbyO0Cjz8NC4r/Gpw+y6r/I14rQmJ1oSlKOJUbpXlKLhffZSduC4npAQePrY3ZuUZQmnF2asnn4Gehcdr4mMv0kE04+m1qbvVUVxfNnd0ro1VFrRXpxX7a5deR550dV3WXuaf5geyuLlLRmOVWG9a8bKa7+Ercn+ZcKJuLkACbi5AAm4uQAJuLkACbi5AAm4uQAMrgxAEAgEEgxFwMgY3NeJrasJy+jFvxtl7wPHaUxDVapNPfKXlfL3GeE0mnk2U8XGU5RhFa0pNRilxbPWaN0JTpUtnKMajlZ1XJJ68vwS4Ac6ymrb7nTwOPslTqvdZRm90uSlyffxK1fQbj6VCX+3N5fqy/PzNEcRZ6lWLhLlNb+j3NdCD0QOVh8S4ZZzh5yh05ru/sXVXTSad09zRRvuLlfbjbgWDlaZwEnF1KKTl7cbXclzj9b7y+qpkplHgNF6QlhcUqs23Sq2hVbz9FvKf6rz6XPodzh6Z7ORrXlDVjKV9ZO+rKXPLc+f9XuaDcvi9GM4yhOnFU5xm7tSh6Lz4p2unyaLVMThqKZ2Zq5Q6IMRcyyyBjcAZAxJAkEACQQAJBAAkEACAQAJIIbKGP0vTprOSXf+QF2pWUd78OLORpfSN6co+qsm7vNpZ+Bqi8RWzhB04v26143XNR3suYXQsItSqN1prO8/VT7ofncCp2d0Y03iKis5K1JPfGL3z6v7up3bkXMJVQNlzTXhGS1ZpSXKSuap4g0utcCvVwUoZ0ZXX+HUd10UuHjfqKFZ2jO2qptXXO/HqbK8nqvvy83b8TB+vSgtyd/CKv8AfYC1qkaptSJ1SjXGZuhMx2BqxUo0oSqTlqxgrydm7eCzYF2LPOdou21LD61OlavWWTSf6Ok/ryXH6q8bHlO0HbmrV1qWHboUs05X1atRfyLuWffwLXZTR2Ajq1cRiaFSpvjTlLUhB/rWuyDPRehMXjanxrFValKnwabhJx5QjujH+u89D/4pVj81j8ZDulUc15M7dHEUpq0J06ita0JQmrcsmcHSuiMXQvV0ZUdlnLB1fTpS/wBLW9T7KaXK255qmY++Mu9m1Tdq2ZrimZ4Z4es8u3kz+SdJR9THqfdVoU5e+xGtpeP+TrdVUg35M5GF+EDFyTh8m1Z1o5NQ2yin3xcG4+ZnPE6dr+pSo4KL5unrLrrOT9yOe+pnhEz6PdOqr1M4uVUW46zVHxmXU+WtIx9fARqd9Gvb3STK9X4QYUnbEYatRfG06M7eF0cyfYLH1v8A29INrjFOtVXk3Fe443aPsjhcHBRdarWrzzjFKnTjGN85yVm7cEr5+BNu5PChuNE0Kj9mk5npTTPeXr6fwlYB75VYfapN/wALZrq/CdgV6qrz+zSS/ikjyXZDslHFVdaonsKb9N3a15cIJr3nv6fYvR8d2FpP7SlP+JsfmnpDUTqunlcq9ocSp8K2G9mhiH12Uf5mMP8ACrh3K1ShXpr6S2c7dVdHol2YwS3YTDfuKb/Al9mcF/lMN+4pfkTZveKF3+rMY3FXujR3ajB17KliKbk/Yk9nP9mVm/A6pyJdksA9+Dw/7qKL2C0fSorVox2cfopy1V0Tdl4HWna/rD5176fjZmrynHeJ+FgkgG3lYi5BjKQFDFVrtp8MkuS5nHjTqUqzrxjCs2krVFeULcYS9k7GNu1lbLmvxOFisbVg7RjGp3NuPvIOmu0E+NFp/b/6mXy/bOVNxXFqSdvCxyoYyrLfSUf9y/8AKJ0Kk8rJX5XYV6Taye7czCVN8yMNTtCK5JLyRtuVFeVMwSLZFgKtWV0l9Ze7P8DHCv8ASyb9mKS6yf8A1N1dK8Ut97+FnmU4zUZzUmottPNpZaq/5HMdVNGVypDF017cP2kbFjKf04ftICxcPPJ59czCE0800+jTM0Bpq6Ooz9elCXWKKFbsjgp76EF9lav3HWJA8zW+DvCPOO0pv6sm/vNK7D1YfMY7EU+S15W8o2PWkgeR+SNL0/m8bGquVWMX/Emx8f0zT9ajh667k035OJ65EgePl2yxkE9ro+V7OzhOTV+9JPLxPIUMFicbirTU9pVlrVJTjKKhFb3Z7klkl0Pr5CppZpJPuSQFfRujoUKUKNNWjBW75PjJ97LZAAkAAAAFAAEYGLRmQ0BzsXBvoUlQSeaOzUplWpQIrVRhAswpx4FbZmSuVFvVGqaYVDfGVwMdUxkjdqjVA5UsTac87ZpZ8tVGUq8Jb0mbcThE23zNKwEXwXkiKlUqb4WJcaa4XIWily8m0ZLRUeS8cwNWHxC2sVBb7p26XzOrcq0cIoO5nOZUbtoZRkVkzbBhpvJIiSGQkAASAAAAEgAAAAAACsQSQERYwlA2ACtKmaZRLskV6kQNBshMwkYqQF2EjKxVhVNu2AiqjVFGU5mCZFWoMSkaFMxlUKjOcjW2YuQQGcUbYI1xRvggrZEyCQCBIAAAACQAAAAAAKAAIgAAAABjI0VAAK0zU2ABGsZqYAGSYuSCCLmNwCgjOIAG6JvggANiJAAAAASAAAAAAAAAFAAE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7184" name="Picture 16" descr="http://www.osmanlienerji.com/images/tgdeneme55901.jpg"/>
          <p:cNvPicPr>
            <a:picLocks noChangeAspect="1" noChangeArrowheads="1"/>
          </p:cNvPicPr>
          <p:nvPr/>
        </p:nvPicPr>
        <p:blipFill>
          <a:blip r:embed="rId3" cstate="print"/>
          <a:srcRect/>
          <a:stretch>
            <a:fillRect/>
          </a:stretch>
        </p:blipFill>
        <p:spPr bwMode="auto">
          <a:xfrm>
            <a:off x="152400" y="4267200"/>
            <a:ext cx="3169920" cy="2438400"/>
          </a:xfrm>
          <a:prstGeom prst="rect">
            <a:avLst/>
          </a:prstGeom>
          <a:noFill/>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Kriz yönetiminin 10 temel kuralı</a:t>
            </a:r>
            <a:r>
              <a:rPr lang="tr-TR" dirty="0" smtClean="0"/>
              <a:t> </a:t>
            </a:r>
            <a:endParaRPr lang="tr-TR" dirty="0"/>
          </a:p>
        </p:txBody>
      </p:sp>
      <p:sp>
        <p:nvSpPr>
          <p:cNvPr id="3" name="2 İçerik Yer Tutucusu"/>
          <p:cNvSpPr>
            <a:spLocks noGrp="1"/>
          </p:cNvSpPr>
          <p:nvPr>
            <p:ph idx="1"/>
          </p:nvPr>
        </p:nvSpPr>
        <p:spPr/>
        <p:txBody>
          <a:bodyPr/>
          <a:lstStyle/>
          <a:p>
            <a:r>
              <a:rPr lang="tr-TR" dirty="0" smtClean="0"/>
              <a:t>5-En olumsuz durumda bile bir ışık ara. En olumlu durumda bir engel olabildiği gibi en olumsuz durumda da bir çıkış noktası vardır.</a:t>
            </a:r>
            <a:endParaRPr lang="tr-TR" dirty="0"/>
          </a:p>
        </p:txBody>
      </p:sp>
      <p:pic>
        <p:nvPicPr>
          <p:cNvPr id="28674" name="Picture 2" descr="http://t2.gstatic.com/images?q=tbn:ANd9GcRn3ojGsYcgq1FEgBegHYRPP30dSbUa5BeLFk1uFk72y2Df58x7"/>
          <p:cNvPicPr>
            <a:picLocks noChangeAspect="1" noChangeArrowheads="1"/>
          </p:cNvPicPr>
          <p:nvPr/>
        </p:nvPicPr>
        <p:blipFill>
          <a:blip r:embed="rId2" cstate="print"/>
          <a:srcRect/>
          <a:stretch>
            <a:fillRect/>
          </a:stretch>
        </p:blipFill>
        <p:spPr bwMode="auto">
          <a:xfrm>
            <a:off x="3733800" y="3200400"/>
            <a:ext cx="4572000" cy="3424589"/>
          </a:xfrm>
          <a:prstGeom prst="rect">
            <a:avLst/>
          </a:prstGeom>
          <a:noFill/>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b27bdc6c3659b549de4b1917332d563e319b8bf"/>
</p:tagLst>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Özel 1">
      <a:majorFont>
        <a:latin typeface="Comic Sans MS"/>
        <a:ea typeface=""/>
        <a:cs typeface=""/>
      </a:majorFont>
      <a:minorFont>
        <a:latin typeface="Comic Sans MS"/>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69</TotalTime>
  <Words>342</Words>
  <Application>Microsoft Office PowerPoint</Application>
  <PresentationFormat>Ekran Gösterisi (4:3)</PresentationFormat>
  <Paragraphs>26</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 Kriz yönetmek  </vt:lpstr>
      <vt:lpstr>Slayt 2</vt:lpstr>
      <vt:lpstr>Slayt 3</vt:lpstr>
      <vt:lpstr>Slayt 4</vt:lpstr>
      <vt:lpstr>Kriz durumunun üç özelliği:</vt:lpstr>
      <vt:lpstr>Krizde iyi liderlik için üç ana özellik vardır</vt:lpstr>
      <vt:lpstr>Kriz yönetiminin 10 temel kuralı </vt:lpstr>
      <vt:lpstr>Kriz yönetiminin 10 temel kuralı </vt:lpstr>
      <vt:lpstr>Kriz yönetiminin 10 temel kuralı </vt:lpstr>
      <vt:lpstr>Kriz yönetiminin 10 temel kuralı </vt:lpstr>
      <vt:lpstr>Kriz yönetiminin 10 temel kuralı </vt:lpstr>
      <vt:lpstr>Kriz yönetiminin 10 temel kuralı </vt:lpstr>
      <vt:lpstr>Kriz yönetiminin 10 temel kuralı</vt:lpstr>
      <vt:lpstr>Kriz yönetiminin 10 temel kuralı</vt:lpstr>
      <vt:lpstr>Slayt 15</vt:lpstr>
    </vt:vector>
  </TitlesOfParts>
  <Company>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Kriz yönetmek  </dc:title>
  <dc:creator>okan</dc:creator>
  <cp:lastModifiedBy>bym</cp:lastModifiedBy>
  <cp:revision>15</cp:revision>
  <dcterms:created xsi:type="dcterms:W3CDTF">2012-06-12T14:17:30Z</dcterms:created>
  <dcterms:modified xsi:type="dcterms:W3CDTF">2012-06-14T14:58:00Z</dcterms:modified>
</cp:coreProperties>
</file>