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0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9" r:id="rId3"/>
    <p:sldId id="257" r:id="rId4"/>
    <p:sldId id="258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7099300" cy="10234613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25"/>
    <p:penClr>
      <a:schemeClr val="tx1"/>
    </p:penClr>
  </p:showPr>
  <p:clrMru>
    <a:srgbClr val="CCFFFF"/>
    <a:srgbClr val="B2B2B2"/>
    <a:srgbClr val="FFFFFF"/>
    <a:srgbClr val="CC9900"/>
    <a:srgbClr val="090807"/>
    <a:srgbClr val="2A069E"/>
    <a:srgbClr val="FF0000"/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>
        <p:scale>
          <a:sx n="50" d="100"/>
          <a:sy n="50" d="100"/>
        </p:scale>
        <p:origin x="-69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5" tIns="48312" rIns="96625" bIns="48312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5" tIns="48312" rIns="96625" bIns="48312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5" tIns="48312" rIns="96625" bIns="48312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5" tIns="48312" rIns="96625" bIns="48312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54F438D5-AECB-415B-85A1-81657B74134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2D87DFA-0EF3-4980-A7F4-C21BB1C0134E}" type="datetimeFigureOut">
              <a:rPr lang="tr-TR"/>
              <a:pPr>
                <a:defRPr/>
              </a:pPr>
              <a:t>20.11.2012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r-TR" noProof="0" smtClean="0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B82C4D1-6665-4100-B368-54739F30F56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38916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ADFB2E7-B0F6-4255-8BEE-A9EF038CDD65}" type="slidenum">
              <a:rPr lang="tr-TR" smtClean="0"/>
              <a:pPr/>
              <a:t>25</a:t>
            </a:fld>
            <a:endParaRPr lang="tr-T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üz Bağlayıcı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28 Başlık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5" name="15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1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94CD0F-4313-42C7-9AC5-826239CFBEB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10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2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64191-4D5D-4EA4-B2E3-A965786798F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B6DEF-C5A1-4799-B139-5B42504A0F6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Başlık, Küçük Resim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Küçük Resim Yer Tutucusu"/>
          <p:cNvSpPr>
            <a:spLocks noGrp="1"/>
          </p:cNvSpPr>
          <p:nvPr>
            <p:ph type="clipArt" sz="half" idx="1"/>
          </p:nvPr>
        </p:nvSpPr>
        <p:spPr>
          <a:xfrm>
            <a:off x="685800" y="2057400"/>
            <a:ext cx="3810000" cy="4114800"/>
          </a:xfrm>
        </p:spPr>
        <p:txBody>
          <a:bodyPr rtlCol="0">
            <a:normAutofit/>
          </a:bodyPr>
          <a:lstStyle/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648200" y="2057400"/>
            <a:ext cx="38100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C75B68-6F64-4381-8132-E2F13E64007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27" name="26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2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18 Altbilgi Yer Tutucusu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1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58E851-C227-4B36-BDA2-0071B2797D4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üz Bağlayıcı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Metin Yer Tutucusu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18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10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1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83E73-B012-4A06-89A9-314F48E1AD6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Başlık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4" name="13 İçerik Yer Tutucusu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10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2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3997A-678A-40F2-9536-DAB537C78F9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28 Başlık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5" name="24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28" name="27 İçerik Yer Tutucusu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8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76FA4A-610E-4B8F-A894-754A331ACC9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Başlık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10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2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E4C78-A2B7-4E9B-920D-E9D2D202AFA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FFDBD-5F4B-426C-BC0F-013F3053BEC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üz Bağlayıcı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11 Başlık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26" name="25 Metin Yer Tutucusu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13 İçerik Yer Tutucusu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2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2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CDC50A-29D6-4ECD-A225-9F070997B7F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Resim Yer Tutucusu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17" name="16 Başlık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26" name="25 Metin Yer Tutucusu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3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6AA05-5C3A-4FD9-9052-2F1FF1654C9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www.efqm.org/welcome.asp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9" name="7 Metin Yer Tutucusu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smtClean="0"/>
          </a:p>
        </p:txBody>
      </p:sp>
      <p:sp>
        <p:nvSpPr>
          <p:cNvPr id="11" name="10 Veri Yer Tutucusu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8" name="27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2676137C-5066-4520-95E6-8E60C89BE96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10" name="9 Başlık Yer Tutucusu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40" name="Picture 12" descr="efqmLogo">
            <a:hlinkClick r:id="rId14"/>
          </p:cNvPr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086600" y="6096000"/>
            <a:ext cx="1798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3" r:id="rId4"/>
    <p:sldLayoutId id="2147483819" r:id="rId5"/>
    <p:sldLayoutId id="2147483814" r:id="rId6"/>
    <p:sldLayoutId id="2147483820" r:id="rId7"/>
    <p:sldLayoutId id="2147483821" r:id="rId8"/>
    <p:sldLayoutId id="2147483822" r:id="rId9"/>
    <p:sldLayoutId id="2147483815" r:id="rId10"/>
    <p:sldLayoutId id="2147483823" r:id="rId11"/>
    <p:sldLayoutId id="2147483824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efqm.org/welcome.asp" TargetMode="Externa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efqm.org/welcome.asp" TargetMode="Externa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efqm.org/welcome.asp" TargetMode="Externa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efqm.org/welcome.asp" TargetMode="Externa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efqm.org/welcome.asp" TargetMode="Externa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efqm.org/welcome.asp" TargetMode="Externa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efqm.org/welcome.asp" TargetMode="Externa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efqm.org/welcome.asp" TargetMode="Externa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efqm.org/welcome.asp" TargetMode="Externa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efqm.org/welcome.asp" TargetMode="Externa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efqm.org/welcome.asp" TargetMode="Externa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efqm.org/welcome.asp" TargetMode="Externa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efqm.org/welcome.asp" TargetMode="Externa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efqm.org/welcome.asp" TargetMode="Externa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efqm.org/welcome.asp" TargetMode="Externa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efqm.org/welcome.asp" TargetMode="Externa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efqm.org/welcome.asp" TargetMode="Externa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efqm.org/welcome.asp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9080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efqmLogo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2133600"/>
            <a:ext cx="6019800" cy="2590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b="1" smtClean="0">
                <a:cs typeface="Times New Roman" charset="0"/>
              </a:rPr>
              <a:t>YÜRÜTME ORGANI:</a:t>
            </a:r>
            <a:r>
              <a:rPr lang="tr-TR" smtClean="0"/>
              <a:t> 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33400" y="1752600"/>
            <a:ext cx="8610600" cy="4114800"/>
          </a:xfrm>
        </p:spPr>
        <p:txBody>
          <a:bodyPr/>
          <a:lstStyle/>
          <a:p>
            <a:pPr algn="just" eaLnBrk="1" hangingPunct="1"/>
            <a:r>
              <a:rPr lang="tr-TR" sz="2800" smtClean="0">
                <a:cs typeface="Times New Roman" charset="0"/>
              </a:rPr>
              <a:t>Komitenin yürütme organı; organizasyonun 20 asil üyesinden oluşmaktadır. Bu üyelerde ticari mükemmellik, toplam kalite ve sorumluluk anlayışı ön plandadır.</a:t>
            </a:r>
          </a:p>
          <a:p>
            <a:pPr algn="just" eaLnBrk="1" hangingPunct="1"/>
            <a:r>
              <a:rPr lang="tr-TR" sz="2800" smtClean="0">
                <a:cs typeface="Times New Roman" charset="0"/>
              </a:rPr>
              <a:t>	Komite EFQM’ in başarısını desteklemek, stratejik yönlendirme, ticari projeler, monitör planları yönlendirme gibi mevzuatları içerir.</a:t>
            </a:r>
          </a:p>
          <a:p>
            <a:pPr algn="just" eaLnBrk="1" hangingPunct="1"/>
            <a:r>
              <a:rPr lang="tr-TR" sz="2800" smtClean="0">
                <a:cs typeface="Times New Roman" charset="0"/>
              </a:rPr>
              <a:t>	Yönetimdeki yürütme organı kendi içinde yılda 4 kez toplanır ve  rapor verir.</a:t>
            </a:r>
          </a:p>
          <a:p>
            <a:pPr eaLnBrk="1" hangingPunct="1">
              <a:buFontTx/>
              <a:buNone/>
            </a:pPr>
            <a:endParaRPr lang="tr-TR" sz="2800" smtClean="0"/>
          </a:p>
        </p:txBody>
      </p:sp>
      <p:pic>
        <p:nvPicPr>
          <p:cNvPr id="20484" name="Picture 5" descr="efqmLogo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6600" y="6096000"/>
            <a:ext cx="1798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057400"/>
            <a:ext cx="8153400" cy="3048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4000" b="1" smtClean="0">
                <a:cs typeface="Times New Roman" charset="0"/>
              </a:rPr>
              <a:t>EFQM</a:t>
            </a:r>
            <a:r>
              <a:rPr lang="tr-TR" sz="4000" smtClean="0">
                <a:cs typeface="Times New Roman" charset="0"/>
              </a:rPr>
              <a:t> sadece mükemmele ulaşmayı değil, mükemmeliyetçiliği hedef olarak toplam kaliteyi arttırmayı amaç haline dönüşmüştür.</a:t>
            </a:r>
            <a:br>
              <a:rPr lang="tr-TR" sz="4000" smtClean="0">
                <a:cs typeface="Times New Roman" charset="0"/>
              </a:rPr>
            </a:br>
            <a:endParaRPr lang="tr-TR" sz="4000" smtClean="0">
              <a:cs typeface="Times New Roman" charset="0"/>
            </a:endParaRPr>
          </a:p>
        </p:txBody>
      </p:sp>
      <p:pic>
        <p:nvPicPr>
          <p:cNvPr id="21507" name="Picture 5" descr="efqmLogo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6600" y="6096000"/>
            <a:ext cx="1798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772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b="1" smtClean="0">
                <a:cs typeface="Times New Roman" charset="0"/>
              </a:rPr>
              <a:t>EFQM Mükemmellik Modeli</a:t>
            </a:r>
            <a:r>
              <a:rPr lang="tr-TR" smtClean="0"/>
              <a:t> 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1905000"/>
            <a:ext cx="8686800" cy="4114800"/>
          </a:xfrm>
        </p:spPr>
        <p:txBody>
          <a:bodyPr/>
          <a:lstStyle/>
          <a:p>
            <a:pPr eaLnBrk="1" hangingPunct="1"/>
            <a:r>
              <a:rPr lang="tr-TR" sz="2800" smtClean="0">
                <a:cs typeface="Times New Roman" charset="0"/>
              </a:rPr>
              <a:t>Avrupa Kalite Ödülü sürecini yöneten Avrupa Kalite Yönetim Vakfı’nın (EFQM) hedefi Avrupalı kuruluşların sürdürülebilir bir mükemmellikle yönetilmesini sağlayacak toplam kalite yönetimi anlayışının yaygınlaşmasını kolaylaştırarak Avrupa’nın rekabet gücünü yükseltmeye  yardımcı olmaktır.</a:t>
            </a:r>
          </a:p>
          <a:p>
            <a:pPr eaLnBrk="1" hangingPunct="1"/>
            <a:r>
              <a:rPr lang="tr-TR" sz="2800" smtClean="0">
                <a:cs typeface="Times New Roman" charset="0"/>
              </a:rPr>
              <a:t>Bu amaçla aralarında Türkiye’nin de bulunduğu çeşitli ülkelerin yöneticileri ve yönetim uzmanları ile birlikte mükemmellik modeli oluşturulmuştur.</a:t>
            </a:r>
          </a:p>
        </p:txBody>
      </p:sp>
      <p:pic>
        <p:nvPicPr>
          <p:cNvPr id="22532" name="Picture 5" descr="efqmLogo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6600" y="6096000"/>
            <a:ext cx="1798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33400" y="914400"/>
            <a:ext cx="8610600" cy="5562600"/>
          </a:xfrm>
        </p:spPr>
        <p:txBody>
          <a:bodyPr>
            <a:normAutofit lnSpcReduction="1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tr-TR" sz="2800" smtClean="0"/>
              <a:t>1992 yılından beri kullanılan mükemmellik modeli sadece Avrupa da değil Japonya’dan Avustralya’ya,  Hindistan’a ve bir çok ülkede yaygınlaştırılmıştır.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tr-TR" sz="2800" smtClean="0"/>
              <a:t>Mükemmellik modeli TKY’nin ya da mükemmellik kültürünün belli başlı boyutlarını tanımlayan, bir yönetim çerçevesini sunar.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tr-TR" sz="2800" smtClean="0"/>
              <a:t>Bu modele sektör, büyüklük ya da gelişmişlik düzeyinden bağımsız her tür kurum ve kuruluş uygulayabilir.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tr-TR" sz="2800" smtClean="0"/>
              <a:t>Mükemmellik modeli kuruluşlara mükemmelliğe giden yolda nerede olduklarını gösteren, darboğazlarını saptamalarına yardımcı olan ve uygun çözümlerin kullanımını destekleyen pratik bir yönetim aracıdır.</a:t>
            </a:r>
          </a:p>
        </p:txBody>
      </p:sp>
      <p:pic>
        <p:nvPicPr>
          <p:cNvPr id="23555" name="Picture 5" descr="efqmLogo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6600" y="6096000"/>
            <a:ext cx="1798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5" descr="efqmLogo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6600" y="6096000"/>
            <a:ext cx="1798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AutoShape 43"/>
          <p:cNvSpPr>
            <a:spLocks noChangeArrowheads="1"/>
          </p:cNvSpPr>
          <p:nvPr/>
        </p:nvSpPr>
        <p:spPr bwMode="auto">
          <a:xfrm>
            <a:off x="381000" y="762000"/>
            <a:ext cx="4876800" cy="914400"/>
          </a:xfrm>
          <a:prstGeom prst="rightArrow">
            <a:avLst>
              <a:gd name="adj1" fmla="val 50000"/>
              <a:gd name="adj2" fmla="val 133333"/>
            </a:avLst>
          </a:prstGeom>
          <a:solidFill>
            <a:srgbClr val="FF66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tr-TR" sz="1200">
                <a:cs typeface="Times New Roman" charset="0"/>
              </a:rPr>
              <a:t>            </a:t>
            </a:r>
            <a:r>
              <a:rPr lang="tr-TR" b="1">
                <a:solidFill>
                  <a:srgbClr val="090807"/>
                </a:solidFill>
                <a:cs typeface="Times New Roman" charset="0"/>
              </a:rPr>
              <a:t>GİRDİLER</a:t>
            </a:r>
          </a:p>
          <a:p>
            <a:pPr eaLnBrk="0" hangingPunct="0"/>
            <a:endParaRPr lang="tr-TR" sz="2800" b="1"/>
          </a:p>
        </p:txBody>
      </p:sp>
      <p:sp>
        <p:nvSpPr>
          <p:cNvPr id="24580" name="AutoShape 42"/>
          <p:cNvSpPr>
            <a:spLocks noChangeArrowheads="1"/>
          </p:cNvSpPr>
          <p:nvPr/>
        </p:nvSpPr>
        <p:spPr bwMode="auto">
          <a:xfrm>
            <a:off x="5410200" y="838200"/>
            <a:ext cx="3048000" cy="838200"/>
          </a:xfrm>
          <a:prstGeom prst="rightArrow">
            <a:avLst>
              <a:gd name="adj1" fmla="val 50000"/>
              <a:gd name="adj2" fmla="val 90909"/>
            </a:avLst>
          </a:prstGeom>
          <a:solidFill>
            <a:srgbClr val="99CC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tr-TR" sz="1200">
                <a:solidFill>
                  <a:srgbClr val="090807"/>
                </a:solidFill>
                <a:cs typeface="Times New Roman" charset="0"/>
              </a:rPr>
              <a:t>                </a:t>
            </a:r>
            <a:r>
              <a:rPr lang="tr-TR" sz="1000">
                <a:solidFill>
                  <a:srgbClr val="090807"/>
                </a:solidFill>
                <a:cs typeface="Times New Roman" charset="0"/>
              </a:rPr>
              <a:t> </a:t>
            </a:r>
            <a:r>
              <a:rPr lang="tr-TR" sz="1600" b="1">
                <a:solidFill>
                  <a:srgbClr val="090807"/>
                </a:solidFill>
                <a:cs typeface="Times New Roman" charset="0"/>
              </a:rPr>
              <a:t>SONUÇLAR</a:t>
            </a:r>
          </a:p>
          <a:p>
            <a:pPr eaLnBrk="0" hangingPunct="0"/>
            <a:endParaRPr lang="tr-TR" sz="1600" b="1">
              <a:solidFill>
                <a:srgbClr val="090807"/>
              </a:solidFill>
            </a:endParaRPr>
          </a:p>
        </p:txBody>
      </p:sp>
      <p:sp>
        <p:nvSpPr>
          <p:cNvPr id="24581" name="AutoShape 41"/>
          <p:cNvSpPr>
            <a:spLocks noChangeArrowheads="1"/>
          </p:cNvSpPr>
          <p:nvPr/>
        </p:nvSpPr>
        <p:spPr bwMode="auto">
          <a:xfrm>
            <a:off x="457200" y="5410200"/>
            <a:ext cx="8077200" cy="609600"/>
          </a:xfrm>
          <a:prstGeom prst="leftArrow">
            <a:avLst>
              <a:gd name="adj1" fmla="val 50000"/>
              <a:gd name="adj2" fmla="val 331250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tr-TR" sz="1200">
                <a:solidFill>
                  <a:srgbClr val="090807"/>
                </a:solidFill>
                <a:cs typeface="Times New Roman" charset="0"/>
              </a:rPr>
              <a:t>                       </a:t>
            </a:r>
            <a:r>
              <a:rPr lang="tr-TR" sz="1200">
                <a:solidFill>
                  <a:srgbClr val="090807"/>
                </a:solidFill>
              </a:rPr>
              <a:t>                             </a:t>
            </a:r>
            <a:r>
              <a:rPr lang="tr-TR" sz="1600" b="1">
                <a:solidFill>
                  <a:srgbClr val="090807"/>
                </a:solidFill>
                <a:cs typeface="Times New Roman" charset="0"/>
              </a:rPr>
              <a:t>YENİLİKÇİLİK VE ÖĞRENME</a:t>
            </a:r>
          </a:p>
          <a:p>
            <a:pPr eaLnBrk="0" hangingPunct="0"/>
            <a:endParaRPr lang="tr-TR">
              <a:solidFill>
                <a:srgbClr val="090807"/>
              </a:solidFill>
            </a:endParaRPr>
          </a:p>
        </p:txBody>
      </p:sp>
      <p:sp>
        <p:nvSpPr>
          <p:cNvPr id="24582" name="Rectangle 40"/>
          <p:cNvSpPr>
            <a:spLocks noChangeArrowheads="1"/>
          </p:cNvSpPr>
          <p:nvPr/>
        </p:nvSpPr>
        <p:spPr bwMode="auto">
          <a:xfrm>
            <a:off x="381000" y="1828800"/>
            <a:ext cx="1447800" cy="3429000"/>
          </a:xfrm>
          <a:prstGeom prst="rect">
            <a:avLst/>
          </a:prstGeom>
          <a:solidFill>
            <a:srgbClr val="FF66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tr-TR" sz="1200">
                <a:solidFill>
                  <a:srgbClr val="090807"/>
                </a:solidFill>
                <a:cs typeface="Times New Roman" charset="0"/>
              </a:rPr>
              <a:t> </a:t>
            </a:r>
          </a:p>
          <a:p>
            <a:pPr eaLnBrk="0" hangingPunct="0"/>
            <a:r>
              <a:rPr lang="tr-TR" sz="1200">
                <a:solidFill>
                  <a:srgbClr val="090807"/>
                </a:solidFill>
                <a:cs typeface="Times New Roman" charset="0"/>
              </a:rPr>
              <a:t> </a:t>
            </a:r>
          </a:p>
          <a:p>
            <a:pPr eaLnBrk="0" hangingPunct="0"/>
            <a:r>
              <a:rPr lang="tr-TR" sz="1200">
                <a:solidFill>
                  <a:srgbClr val="090807"/>
                </a:solidFill>
                <a:cs typeface="Times New Roman" charset="0"/>
              </a:rPr>
              <a:t> </a:t>
            </a:r>
          </a:p>
          <a:p>
            <a:pPr eaLnBrk="0" hangingPunct="0"/>
            <a:r>
              <a:rPr lang="tr-TR" sz="1200">
                <a:solidFill>
                  <a:srgbClr val="090807"/>
                </a:solidFill>
                <a:cs typeface="Times New Roman" charset="0"/>
              </a:rPr>
              <a:t> </a:t>
            </a:r>
          </a:p>
          <a:p>
            <a:pPr eaLnBrk="0" hangingPunct="0"/>
            <a:r>
              <a:rPr lang="tr-TR" sz="1000">
                <a:solidFill>
                  <a:srgbClr val="090807"/>
                </a:solidFill>
                <a:cs typeface="Times New Roman" charset="0"/>
              </a:rPr>
              <a:t>   </a:t>
            </a:r>
            <a:endParaRPr lang="tr-TR" sz="1000">
              <a:solidFill>
                <a:srgbClr val="090807"/>
              </a:solidFill>
            </a:endParaRPr>
          </a:p>
          <a:p>
            <a:pPr eaLnBrk="0" hangingPunct="0"/>
            <a:endParaRPr lang="tr-TR" sz="1000">
              <a:solidFill>
                <a:srgbClr val="090807"/>
              </a:solidFill>
            </a:endParaRPr>
          </a:p>
          <a:p>
            <a:pPr eaLnBrk="0" hangingPunct="0"/>
            <a:endParaRPr lang="tr-TR" sz="1000">
              <a:solidFill>
                <a:srgbClr val="090807"/>
              </a:solidFill>
            </a:endParaRPr>
          </a:p>
          <a:p>
            <a:pPr eaLnBrk="0" hangingPunct="0"/>
            <a:r>
              <a:rPr lang="tr-TR" sz="1000">
                <a:solidFill>
                  <a:srgbClr val="090807"/>
                </a:solidFill>
                <a:cs typeface="Times New Roman" charset="0"/>
              </a:rPr>
              <a:t> </a:t>
            </a:r>
            <a:r>
              <a:rPr lang="tr-TR" sz="1800" b="1">
                <a:solidFill>
                  <a:srgbClr val="090807"/>
                </a:solidFill>
                <a:cs typeface="Times New Roman" charset="0"/>
              </a:rPr>
              <a:t>LİDERLİK</a:t>
            </a:r>
          </a:p>
          <a:p>
            <a:pPr eaLnBrk="0" hangingPunct="0"/>
            <a:r>
              <a:rPr lang="tr-TR" sz="1800" b="1">
                <a:solidFill>
                  <a:srgbClr val="090807"/>
                </a:solidFill>
                <a:cs typeface="Times New Roman" charset="0"/>
              </a:rPr>
              <a:t>       %10</a:t>
            </a:r>
          </a:p>
          <a:p>
            <a:pPr eaLnBrk="0" hangingPunct="0"/>
            <a:endParaRPr lang="tr-TR" sz="1800" b="1">
              <a:solidFill>
                <a:srgbClr val="090807"/>
              </a:solidFill>
            </a:endParaRPr>
          </a:p>
        </p:txBody>
      </p:sp>
      <p:sp>
        <p:nvSpPr>
          <p:cNvPr id="24583" name="Rectangle 39"/>
          <p:cNvSpPr>
            <a:spLocks noChangeArrowheads="1"/>
          </p:cNvSpPr>
          <p:nvPr/>
        </p:nvSpPr>
        <p:spPr bwMode="auto">
          <a:xfrm>
            <a:off x="3857625" y="1857375"/>
            <a:ext cx="1371600" cy="3352800"/>
          </a:xfrm>
          <a:prstGeom prst="rect">
            <a:avLst/>
          </a:prstGeom>
          <a:solidFill>
            <a:srgbClr val="FF66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tr-TR" sz="1200">
                <a:solidFill>
                  <a:srgbClr val="090807"/>
                </a:solidFill>
                <a:cs typeface="Times New Roman" charset="0"/>
              </a:rPr>
              <a:t> </a:t>
            </a:r>
          </a:p>
          <a:p>
            <a:pPr eaLnBrk="0" hangingPunct="0"/>
            <a:r>
              <a:rPr lang="tr-TR" sz="1200">
                <a:solidFill>
                  <a:srgbClr val="090807"/>
                </a:solidFill>
                <a:cs typeface="Times New Roman" charset="0"/>
              </a:rPr>
              <a:t> </a:t>
            </a:r>
          </a:p>
          <a:p>
            <a:pPr eaLnBrk="0" hangingPunct="0"/>
            <a:r>
              <a:rPr lang="tr-TR" sz="1200">
                <a:solidFill>
                  <a:srgbClr val="090807"/>
                </a:solidFill>
                <a:cs typeface="Times New Roman" charset="0"/>
              </a:rPr>
              <a:t> </a:t>
            </a:r>
          </a:p>
          <a:p>
            <a:pPr eaLnBrk="0" hangingPunct="0"/>
            <a:r>
              <a:rPr lang="tr-TR" sz="1200">
                <a:solidFill>
                  <a:srgbClr val="090807"/>
                </a:solidFill>
                <a:cs typeface="Times New Roman" charset="0"/>
              </a:rPr>
              <a:t> </a:t>
            </a:r>
          </a:p>
          <a:p>
            <a:pPr eaLnBrk="0" hangingPunct="0"/>
            <a:endParaRPr lang="tr-TR" sz="1600" b="1">
              <a:solidFill>
                <a:srgbClr val="090807"/>
              </a:solidFill>
            </a:endParaRPr>
          </a:p>
          <a:p>
            <a:pPr eaLnBrk="0" hangingPunct="0"/>
            <a:endParaRPr lang="tr-TR" sz="1600" b="1">
              <a:solidFill>
                <a:srgbClr val="090807"/>
              </a:solidFill>
            </a:endParaRPr>
          </a:p>
          <a:p>
            <a:pPr eaLnBrk="0" hangingPunct="0"/>
            <a:r>
              <a:rPr lang="tr-TR" sz="1600" b="1">
                <a:solidFill>
                  <a:srgbClr val="090807"/>
                </a:solidFill>
                <a:cs typeface="Times New Roman" charset="0"/>
              </a:rPr>
              <a:t>SÜREÇLER</a:t>
            </a:r>
          </a:p>
          <a:p>
            <a:pPr eaLnBrk="0" hangingPunct="0"/>
            <a:r>
              <a:rPr lang="tr-TR" sz="1600" b="1">
                <a:solidFill>
                  <a:srgbClr val="090807"/>
                </a:solidFill>
                <a:cs typeface="Times New Roman" charset="0"/>
              </a:rPr>
              <a:t>      %14</a:t>
            </a:r>
          </a:p>
          <a:p>
            <a:pPr eaLnBrk="0" hangingPunct="0"/>
            <a:endParaRPr lang="tr-TR" sz="1600" b="1">
              <a:solidFill>
                <a:srgbClr val="090807"/>
              </a:solidFill>
            </a:endParaRPr>
          </a:p>
        </p:txBody>
      </p:sp>
      <p:sp>
        <p:nvSpPr>
          <p:cNvPr id="24584" name="Rectangle 38"/>
          <p:cNvSpPr>
            <a:spLocks noChangeArrowheads="1"/>
          </p:cNvSpPr>
          <p:nvPr/>
        </p:nvSpPr>
        <p:spPr bwMode="auto">
          <a:xfrm>
            <a:off x="2133600" y="1828800"/>
            <a:ext cx="1295400" cy="941388"/>
          </a:xfrm>
          <a:prstGeom prst="rect">
            <a:avLst/>
          </a:prstGeom>
          <a:solidFill>
            <a:srgbClr val="FF66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tr-TR" sz="1600" b="1">
              <a:solidFill>
                <a:srgbClr val="090807"/>
              </a:solidFill>
            </a:endParaRPr>
          </a:p>
          <a:p>
            <a:r>
              <a:rPr lang="tr-TR" sz="1600" b="1">
                <a:solidFill>
                  <a:srgbClr val="090807"/>
                </a:solidFill>
                <a:cs typeface="Times New Roman" charset="0"/>
              </a:rPr>
              <a:t>Çalışanlar</a:t>
            </a:r>
          </a:p>
          <a:p>
            <a:pPr eaLnBrk="0" hangingPunct="0"/>
            <a:r>
              <a:rPr lang="tr-TR" sz="1600" b="1">
                <a:solidFill>
                  <a:srgbClr val="090807"/>
                </a:solidFill>
                <a:cs typeface="Times New Roman" charset="0"/>
              </a:rPr>
              <a:t>     %9</a:t>
            </a:r>
          </a:p>
          <a:p>
            <a:pPr eaLnBrk="0" hangingPunct="0"/>
            <a:endParaRPr lang="tr-TR" sz="1600" b="1">
              <a:solidFill>
                <a:srgbClr val="090807"/>
              </a:solidFill>
            </a:endParaRPr>
          </a:p>
        </p:txBody>
      </p:sp>
      <p:sp>
        <p:nvSpPr>
          <p:cNvPr id="24585" name="Rectangle 37"/>
          <p:cNvSpPr>
            <a:spLocks noChangeArrowheads="1"/>
          </p:cNvSpPr>
          <p:nvPr/>
        </p:nvSpPr>
        <p:spPr bwMode="auto">
          <a:xfrm>
            <a:off x="2133600" y="2971800"/>
            <a:ext cx="1295400" cy="990600"/>
          </a:xfrm>
          <a:prstGeom prst="rect">
            <a:avLst/>
          </a:prstGeom>
          <a:solidFill>
            <a:srgbClr val="FF66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tr-TR" sz="1600" b="1">
                <a:solidFill>
                  <a:srgbClr val="090807"/>
                </a:solidFill>
                <a:cs typeface="Times New Roman" charset="0"/>
              </a:rPr>
              <a:t>Politika ve Strateji</a:t>
            </a:r>
          </a:p>
          <a:p>
            <a:pPr eaLnBrk="0" hangingPunct="0"/>
            <a:r>
              <a:rPr lang="tr-TR" sz="1600" b="1">
                <a:solidFill>
                  <a:srgbClr val="090807"/>
                </a:solidFill>
                <a:cs typeface="Times New Roman" charset="0"/>
              </a:rPr>
              <a:t>     %8</a:t>
            </a:r>
          </a:p>
          <a:p>
            <a:pPr eaLnBrk="0" hangingPunct="0"/>
            <a:endParaRPr lang="tr-TR" sz="1600" b="1">
              <a:solidFill>
                <a:srgbClr val="090807"/>
              </a:solidFill>
            </a:endParaRPr>
          </a:p>
        </p:txBody>
      </p:sp>
      <p:sp>
        <p:nvSpPr>
          <p:cNvPr id="24586" name="Rectangle 36"/>
          <p:cNvSpPr>
            <a:spLocks noChangeArrowheads="1"/>
          </p:cNvSpPr>
          <p:nvPr/>
        </p:nvSpPr>
        <p:spPr bwMode="auto">
          <a:xfrm>
            <a:off x="2133600" y="4191000"/>
            <a:ext cx="1295400" cy="990600"/>
          </a:xfrm>
          <a:prstGeom prst="rect">
            <a:avLst/>
          </a:prstGeom>
          <a:solidFill>
            <a:srgbClr val="FF66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tr-TR" sz="1600" b="1">
                <a:solidFill>
                  <a:srgbClr val="090807"/>
                </a:solidFill>
                <a:cs typeface="Times New Roman" charset="0"/>
              </a:rPr>
              <a:t>İşbirlikleri</a:t>
            </a:r>
            <a:br>
              <a:rPr lang="tr-TR" sz="1600" b="1">
                <a:solidFill>
                  <a:srgbClr val="090807"/>
                </a:solidFill>
                <a:cs typeface="Times New Roman" charset="0"/>
              </a:rPr>
            </a:br>
            <a:r>
              <a:rPr lang="tr-TR" sz="1600" b="1">
                <a:solidFill>
                  <a:srgbClr val="090807"/>
                </a:solidFill>
                <a:cs typeface="Times New Roman" charset="0"/>
              </a:rPr>
              <a:t>ve Kaynaklar</a:t>
            </a:r>
          </a:p>
          <a:p>
            <a:pPr algn="ctr" eaLnBrk="0" hangingPunct="0"/>
            <a:r>
              <a:rPr lang="tr-TR" sz="1600" b="1">
                <a:solidFill>
                  <a:srgbClr val="090807"/>
                </a:solidFill>
                <a:cs typeface="Times New Roman" charset="0"/>
              </a:rPr>
              <a:t>%9</a:t>
            </a:r>
          </a:p>
          <a:p>
            <a:pPr eaLnBrk="0" hangingPunct="0"/>
            <a:endParaRPr lang="tr-TR" sz="1600" b="1">
              <a:solidFill>
                <a:srgbClr val="090807"/>
              </a:solidFill>
            </a:endParaRPr>
          </a:p>
        </p:txBody>
      </p:sp>
      <p:sp>
        <p:nvSpPr>
          <p:cNvPr id="24587" name="Rectangle 35"/>
          <p:cNvSpPr>
            <a:spLocks noChangeArrowheads="1"/>
          </p:cNvSpPr>
          <p:nvPr/>
        </p:nvSpPr>
        <p:spPr bwMode="auto">
          <a:xfrm>
            <a:off x="5410200" y="1828800"/>
            <a:ext cx="1447800" cy="1066800"/>
          </a:xfrm>
          <a:prstGeom prst="rect">
            <a:avLst/>
          </a:prstGeom>
          <a:solidFill>
            <a:srgbClr val="99CC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tr-TR" sz="1400" b="1">
                <a:solidFill>
                  <a:srgbClr val="090807"/>
                </a:solidFill>
                <a:cs typeface="Times New Roman" charset="0"/>
              </a:rPr>
              <a:t>Çalışanlarla</a:t>
            </a:r>
            <a:br>
              <a:rPr lang="tr-TR" sz="1400" b="1">
                <a:solidFill>
                  <a:srgbClr val="090807"/>
                </a:solidFill>
                <a:cs typeface="Times New Roman" charset="0"/>
              </a:rPr>
            </a:br>
            <a:r>
              <a:rPr lang="tr-TR" sz="1400" b="1">
                <a:solidFill>
                  <a:srgbClr val="090807"/>
                </a:solidFill>
                <a:cs typeface="Times New Roman" charset="0"/>
              </a:rPr>
              <a:t>      İlgili</a:t>
            </a:r>
            <a:br>
              <a:rPr lang="tr-TR" sz="1400" b="1">
                <a:solidFill>
                  <a:srgbClr val="090807"/>
                </a:solidFill>
                <a:cs typeface="Times New Roman" charset="0"/>
              </a:rPr>
            </a:br>
            <a:r>
              <a:rPr lang="tr-TR" sz="1400" b="1">
                <a:solidFill>
                  <a:srgbClr val="090807"/>
                </a:solidFill>
                <a:cs typeface="Times New Roman" charset="0"/>
              </a:rPr>
              <a:t>   Sonuçlar </a:t>
            </a:r>
            <a:br>
              <a:rPr lang="tr-TR" sz="1400" b="1">
                <a:solidFill>
                  <a:srgbClr val="090807"/>
                </a:solidFill>
                <a:cs typeface="Times New Roman" charset="0"/>
              </a:rPr>
            </a:br>
            <a:r>
              <a:rPr lang="tr-TR" sz="1400" b="1">
                <a:solidFill>
                  <a:srgbClr val="090807"/>
                </a:solidFill>
                <a:cs typeface="Times New Roman" charset="0"/>
              </a:rPr>
              <a:t>       %9</a:t>
            </a:r>
          </a:p>
          <a:p>
            <a:pPr eaLnBrk="0" hangingPunct="0"/>
            <a:endParaRPr lang="tr-TR" sz="1400" b="1">
              <a:solidFill>
                <a:srgbClr val="090807"/>
              </a:solidFill>
            </a:endParaRPr>
          </a:p>
        </p:txBody>
      </p:sp>
      <p:sp>
        <p:nvSpPr>
          <p:cNvPr id="24588" name="Rectangle 34"/>
          <p:cNvSpPr>
            <a:spLocks noChangeArrowheads="1"/>
          </p:cNvSpPr>
          <p:nvPr/>
        </p:nvSpPr>
        <p:spPr bwMode="auto">
          <a:xfrm>
            <a:off x="5410200" y="3048000"/>
            <a:ext cx="1447800" cy="990600"/>
          </a:xfrm>
          <a:prstGeom prst="rect">
            <a:avLst/>
          </a:prstGeom>
          <a:solidFill>
            <a:srgbClr val="99CC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tr-TR" sz="1600" b="1">
                <a:solidFill>
                  <a:srgbClr val="090807"/>
                </a:solidFill>
                <a:cs typeface="Times New Roman" charset="0"/>
              </a:rPr>
              <a:t>Müşterilerle</a:t>
            </a:r>
            <a:br>
              <a:rPr lang="tr-TR" sz="1600" b="1">
                <a:solidFill>
                  <a:srgbClr val="090807"/>
                </a:solidFill>
                <a:cs typeface="Times New Roman" charset="0"/>
              </a:rPr>
            </a:br>
            <a:r>
              <a:rPr lang="tr-TR" sz="1600" b="1">
                <a:solidFill>
                  <a:srgbClr val="090807"/>
                </a:solidFill>
                <a:cs typeface="Times New Roman" charset="0"/>
              </a:rPr>
              <a:t>     İlgili</a:t>
            </a:r>
            <a:br>
              <a:rPr lang="tr-TR" sz="1600" b="1">
                <a:solidFill>
                  <a:srgbClr val="090807"/>
                </a:solidFill>
                <a:cs typeface="Times New Roman" charset="0"/>
              </a:rPr>
            </a:br>
            <a:r>
              <a:rPr lang="tr-TR" sz="1600" b="1">
                <a:solidFill>
                  <a:srgbClr val="090807"/>
                </a:solidFill>
                <a:cs typeface="Times New Roman" charset="0"/>
              </a:rPr>
              <a:t> Sonuçlar</a:t>
            </a:r>
            <a:br>
              <a:rPr lang="tr-TR" sz="1600" b="1">
                <a:solidFill>
                  <a:srgbClr val="090807"/>
                </a:solidFill>
                <a:cs typeface="Times New Roman" charset="0"/>
              </a:rPr>
            </a:br>
            <a:r>
              <a:rPr lang="tr-TR" sz="1600" b="1">
                <a:solidFill>
                  <a:srgbClr val="090807"/>
                </a:solidFill>
                <a:cs typeface="Times New Roman" charset="0"/>
              </a:rPr>
              <a:t>     %20</a:t>
            </a:r>
          </a:p>
          <a:p>
            <a:pPr eaLnBrk="0" hangingPunct="0"/>
            <a:endParaRPr lang="tr-TR" sz="1600" b="1">
              <a:solidFill>
                <a:srgbClr val="090807"/>
              </a:solidFill>
            </a:endParaRPr>
          </a:p>
        </p:txBody>
      </p:sp>
      <p:sp>
        <p:nvSpPr>
          <p:cNvPr id="24589" name="Rectangle 33"/>
          <p:cNvSpPr>
            <a:spLocks noChangeArrowheads="1"/>
          </p:cNvSpPr>
          <p:nvPr/>
        </p:nvSpPr>
        <p:spPr bwMode="auto">
          <a:xfrm>
            <a:off x="5410200" y="4191000"/>
            <a:ext cx="1447800" cy="990600"/>
          </a:xfrm>
          <a:prstGeom prst="rect">
            <a:avLst/>
          </a:prstGeom>
          <a:solidFill>
            <a:srgbClr val="99CC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tr-TR" sz="1600" b="1">
                <a:solidFill>
                  <a:srgbClr val="090807"/>
                </a:solidFill>
                <a:cs typeface="Times New Roman" charset="0"/>
              </a:rPr>
              <a:t>Toplumla</a:t>
            </a:r>
          </a:p>
          <a:p>
            <a:pPr algn="ctr" eaLnBrk="0" hangingPunct="0"/>
            <a:r>
              <a:rPr lang="tr-TR" sz="1600" b="1">
                <a:solidFill>
                  <a:srgbClr val="090807"/>
                </a:solidFill>
                <a:cs typeface="Times New Roman" charset="0"/>
              </a:rPr>
              <a:t>    İlgili Sonuçlar</a:t>
            </a:r>
            <a:br>
              <a:rPr lang="tr-TR" sz="1600" b="1">
                <a:solidFill>
                  <a:srgbClr val="090807"/>
                </a:solidFill>
                <a:cs typeface="Times New Roman" charset="0"/>
              </a:rPr>
            </a:br>
            <a:r>
              <a:rPr lang="tr-TR" sz="1600" b="1">
                <a:solidFill>
                  <a:srgbClr val="090807"/>
                </a:solidFill>
                <a:cs typeface="Times New Roman" charset="0"/>
              </a:rPr>
              <a:t>     %6</a:t>
            </a:r>
          </a:p>
          <a:p>
            <a:pPr eaLnBrk="0" hangingPunct="0"/>
            <a:endParaRPr lang="tr-TR" sz="1600" b="1">
              <a:solidFill>
                <a:srgbClr val="090807"/>
              </a:solidFill>
            </a:endParaRPr>
          </a:p>
        </p:txBody>
      </p:sp>
      <p:sp>
        <p:nvSpPr>
          <p:cNvPr id="24590" name="Rectangle 32"/>
          <p:cNvSpPr>
            <a:spLocks noChangeArrowheads="1"/>
          </p:cNvSpPr>
          <p:nvPr/>
        </p:nvSpPr>
        <p:spPr bwMode="auto">
          <a:xfrm>
            <a:off x="7010400" y="1828800"/>
            <a:ext cx="1524000" cy="3352800"/>
          </a:xfrm>
          <a:prstGeom prst="rect">
            <a:avLst/>
          </a:prstGeom>
          <a:solidFill>
            <a:srgbClr val="99CC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tr-TR" sz="1200">
                <a:solidFill>
                  <a:srgbClr val="090807"/>
                </a:solidFill>
                <a:cs typeface="Times New Roman" charset="0"/>
              </a:rPr>
              <a:t> </a:t>
            </a:r>
          </a:p>
          <a:p>
            <a:pPr eaLnBrk="0" hangingPunct="0"/>
            <a:r>
              <a:rPr lang="tr-TR" sz="900">
                <a:solidFill>
                  <a:srgbClr val="090807"/>
                </a:solidFill>
                <a:cs typeface="Times New Roman" charset="0"/>
              </a:rPr>
              <a:t> </a:t>
            </a:r>
            <a:endParaRPr lang="tr-TR" sz="1200">
              <a:solidFill>
                <a:srgbClr val="090807"/>
              </a:solidFill>
              <a:cs typeface="Times New Roman" charset="0"/>
            </a:endParaRPr>
          </a:p>
          <a:p>
            <a:pPr eaLnBrk="0" hangingPunct="0"/>
            <a:r>
              <a:rPr lang="tr-TR" sz="900">
                <a:solidFill>
                  <a:srgbClr val="090807"/>
                </a:solidFill>
                <a:cs typeface="Times New Roman" charset="0"/>
              </a:rPr>
              <a:t> </a:t>
            </a:r>
            <a:endParaRPr lang="tr-TR" sz="1200">
              <a:solidFill>
                <a:srgbClr val="090807"/>
              </a:solidFill>
              <a:cs typeface="Times New Roman" charset="0"/>
            </a:endParaRPr>
          </a:p>
          <a:p>
            <a:pPr eaLnBrk="0" hangingPunct="0"/>
            <a:r>
              <a:rPr lang="tr-TR" sz="900">
                <a:solidFill>
                  <a:srgbClr val="090807"/>
                </a:solidFill>
                <a:cs typeface="Times New Roman" charset="0"/>
              </a:rPr>
              <a:t> </a:t>
            </a:r>
            <a:endParaRPr lang="tr-TR" sz="1200">
              <a:solidFill>
                <a:srgbClr val="090807"/>
              </a:solidFill>
              <a:cs typeface="Times New Roman" charset="0"/>
            </a:endParaRPr>
          </a:p>
          <a:p>
            <a:pPr eaLnBrk="0" hangingPunct="0"/>
            <a:r>
              <a:rPr lang="tr-TR" sz="900">
                <a:solidFill>
                  <a:srgbClr val="090807"/>
                </a:solidFill>
                <a:cs typeface="Times New Roman" charset="0"/>
              </a:rPr>
              <a:t>       </a:t>
            </a:r>
            <a:endParaRPr lang="tr-TR" sz="900">
              <a:solidFill>
                <a:srgbClr val="090807"/>
              </a:solidFill>
            </a:endParaRPr>
          </a:p>
          <a:p>
            <a:pPr eaLnBrk="0" hangingPunct="0"/>
            <a:endParaRPr lang="tr-TR" sz="900">
              <a:solidFill>
                <a:srgbClr val="090807"/>
              </a:solidFill>
            </a:endParaRPr>
          </a:p>
          <a:p>
            <a:pPr algn="ctr" eaLnBrk="0" hangingPunct="0"/>
            <a:r>
              <a:rPr lang="tr-TR" sz="1600" b="1">
                <a:solidFill>
                  <a:srgbClr val="090807"/>
                </a:solidFill>
                <a:cs typeface="Times New Roman" charset="0"/>
              </a:rPr>
              <a:t>TEMEL PERFORMANS</a:t>
            </a:r>
            <a:br>
              <a:rPr lang="tr-TR" sz="1600" b="1">
                <a:solidFill>
                  <a:srgbClr val="090807"/>
                </a:solidFill>
                <a:cs typeface="Times New Roman" charset="0"/>
              </a:rPr>
            </a:br>
            <a:r>
              <a:rPr lang="tr-TR" sz="1600" b="1">
                <a:solidFill>
                  <a:srgbClr val="090807"/>
                </a:solidFill>
                <a:cs typeface="Times New Roman" charset="0"/>
              </a:rPr>
              <a:t>  SONUÇLARI</a:t>
            </a:r>
            <a:br>
              <a:rPr lang="tr-TR" sz="1600" b="1">
                <a:solidFill>
                  <a:srgbClr val="090807"/>
                </a:solidFill>
                <a:cs typeface="Times New Roman" charset="0"/>
              </a:rPr>
            </a:br>
            <a:r>
              <a:rPr lang="tr-TR" sz="1600" b="1">
                <a:solidFill>
                  <a:srgbClr val="090807"/>
                </a:solidFill>
                <a:cs typeface="Times New Roman" charset="0"/>
              </a:rPr>
              <a:t> %15</a:t>
            </a:r>
          </a:p>
          <a:p>
            <a:pPr eaLnBrk="0" hangingPunct="0"/>
            <a:endParaRPr lang="tr-TR" sz="1600" b="1">
              <a:solidFill>
                <a:srgbClr val="090807"/>
              </a:solidFill>
            </a:endParaRPr>
          </a:p>
        </p:txBody>
      </p:sp>
      <p:sp>
        <p:nvSpPr>
          <p:cNvPr id="18490" name="Rectangle 58"/>
          <p:cNvSpPr>
            <a:spLocks noGrp="1" noChangeArrowheads="1"/>
          </p:cNvSpPr>
          <p:nvPr>
            <p:ph type="title"/>
          </p:nvPr>
        </p:nvSpPr>
        <p:spPr>
          <a:xfrm>
            <a:off x="533400" y="-304800"/>
            <a:ext cx="7772400" cy="1143000"/>
          </a:xfrm>
          <a:solidFill>
            <a:schemeClr val="bg1"/>
          </a:solidFill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3200" b="1" u="sng" dirty="0" smtClean="0">
                <a:solidFill>
                  <a:srgbClr val="FF0000"/>
                </a:solidFill>
                <a:latin typeface="Verdana" pitchFamily="34" charset="0"/>
              </a:rPr>
              <a:t>EFQM  MÜKEMMELLİK  MODELİ</a:t>
            </a:r>
          </a:p>
        </p:txBody>
      </p:sp>
    </p:spTree>
  </p:cSld>
  <p:clrMapOvr>
    <a:masterClrMapping/>
  </p:clrMapOvr>
  <p:transition spd="med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8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8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838200"/>
            <a:ext cx="8686800" cy="5105400"/>
          </a:xfrm>
        </p:spPr>
        <p:txBody>
          <a:bodyPr/>
          <a:lstStyle/>
          <a:p>
            <a:pPr eaLnBrk="1" hangingPunct="1"/>
            <a:r>
              <a:rPr lang="tr-TR" sz="2800" smtClean="0">
                <a:cs typeface="Times New Roman" charset="0"/>
              </a:rPr>
              <a:t>EFQM Mükemmellik Modeli, 5’i girdi, 4’ü sonuç kriteri olmak üzere dokuz ana kriterden oluşmaktadır. 9 ana kriter 32 alt kriter ile desteklenmektedir. </a:t>
            </a:r>
            <a:endParaRPr lang="tr-TR" sz="2800" smtClean="0"/>
          </a:p>
          <a:p>
            <a:pPr eaLnBrk="1" hangingPunct="1"/>
            <a:r>
              <a:rPr lang="tr-TR" sz="2800" smtClean="0">
                <a:cs typeface="Times New Roman" charset="0"/>
              </a:rPr>
              <a:t>Girdi kriterleri kuruluşun yaptığı faaliyetleri içerirken, sonuç kriterleri ise o kuruluşun neler gerçekleştirdiğini göstermektedir</a:t>
            </a:r>
            <a:r>
              <a:rPr lang="tr-TR" sz="2800" smtClean="0"/>
              <a:t>.</a:t>
            </a:r>
          </a:p>
          <a:p>
            <a:pPr eaLnBrk="1" hangingPunct="1"/>
            <a:r>
              <a:rPr lang="tr-TR" sz="2800" smtClean="0">
                <a:cs typeface="Times New Roman" charset="0"/>
              </a:rPr>
              <a:t> EFQM Mükemmellik Modeli’nin başarılı bir biçimde uygulanabilmesi ancak Toplam Kalite temel kavramlarının iyi bir şekilde anlaşılmasıyla mümkündür.</a:t>
            </a:r>
          </a:p>
          <a:p>
            <a:pPr eaLnBrk="1" hangingPunct="1"/>
            <a:endParaRPr lang="tr-TR" sz="2800" smtClean="0">
              <a:cs typeface="Times New Roman" charset="0"/>
            </a:endParaRPr>
          </a:p>
        </p:txBody>
      </p:sp>
      <p:pic>
        <p:nvPicPr>
          <p:cNvPr id="25603" name="Picture 5" descr="efqmLogo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6600" y="6096000"/>
            <a:ext cx="1798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6868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3100" b="1" smtClean="0">
                <a:cs typeface="Times New Roman" charset="0"/>
              </a:rPr>
              <a:t>EFQM Mükemmellik Modeli’nin Girdi Kriterleri</a:t>
            </a:r>
            <a:r>
              <a:rPr lang="tr-TR" smtClean="0"/>
              <a:t> 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33400" y="1371600"/>
            <a:ext cx="86106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2400" b="1" smtClean="0">
                <a:cs typeface="Times New Roman" charset="0"/>
              </a:rPr>
              <a:t>1. Liderlik</a:t>
            </a:r>
            <a:r>
              <a:rPr lang="tr-TR" sz="2400" smtClean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400" smtClean="0">
                <a:cs typeface="Times New Roman" charset="0"/>
              </a:rPr>
              <a:t>1a – Liderler kuruluşun misyon, vizyon ve değerlerini nasıl oluşturmakta ve bir Mükemmellik kültürü doğrultusunda nasıl örnek olmaktadır.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400" smtClean="0">
                <a:cs typeface="Times New Roman" charset="0"/>
              </a:rPr>
              <a:t>1b – Liderler Kuruluşun yönetim sisteminin oluşturulması, bu sistemin yaşama geçirilmesi ve sürekli olarak iyileştirilmesi çalışmalarında kişisel olarak nasıl rol almaktadırlar.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400" smtClean="0">
                <a:cs typeface="Times New Roman" charset="0"/>
              </a:rPr>
              <a:t>1c – Liderler müşterilerle, işbirliği yapılan kuruluşlarla ve toplumun temsilcileri ile ilişkileri nasıl yürütmektedir.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400" smtClean="0">
                <a:cs typeface="Times New Roman" charset="0"/>
              </a:rPr>
              <a:t>1d – Liderler kuruluşun çalışanlarını nasıl motive etmekte, desteklemekte ve tanımaktadırlar.</a:t>
            </a:r>
            <a:r>
              <a:rPr lang="tr-TR" sz="2400" smtClean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400" smtClean="0">
                <a:cs typeface="Times New Roman" charset="0"/>
              </a:rPr>
              <a:t>1e –  Liderler kurumsal değişim ihtiyacını nasıl belirler ve değişime öncülük etmektedirler.</a:t>
            </a:r>
            <a:endParaRPr lang="tr-TR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tr-TR" sz="2800" smtClean="0"/>
          </a:p>
        </p:txBody>
      </p:sp>
      <p:pic>
        <p:nvPicPr>
          <p:cNvPr id="26628" name="Picture 5" descr="efqmLogo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6600" y="6096000"/>
            <a:ext cx="1798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" dur="500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8" dur="500"/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3" dur="500"/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8" dur="500"/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3" dur="500"/>
                                        <p:tgtEl>
                                          <p:spTgt spid="20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8" dur="500"/>
                                        <p:tgtEl>
                                          <p:spTgt spid="204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33400" y="228600"/>
            <a:ext cx="8001000" cy="6172200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tr-TR" sz="2800" b="1" smtClean="0"/>
              <a:t>2. </a:t>
            </a:r>
            <a:r>
              <a:rPr lang="tr-TR" sz="2800" b="1" smtClean="0">
                <a:cs typeface="Times New Roman" charset="0"/>
              </a:rPr>
              <a:t>Politika ve Strateji</a:t>
            </a:r>
            <a:r>
              <a:rPr lang="tr-TR" sz="2800" smtClean="0"/>
              <a:t> </a:t>
            </a:r>
          </a:p>
          <a:p>
            <a:pPr eaLnBrk="1" hangingPunct="1">
              <a:buFontTx/>
              <a:buNone/>
            </a:pPr>
            <a:r>
              <a:rPr lang="tr-TR" sz="2800" smtClean="0">
                <a:cs typeface="Times New Roman" charset="0"/>
              </a:rPr>
              <a:t>2a – Politika ve strateji, paydaşların mevcut durumundaki ve gelecekteki gereksinim ve beklentilerini nasıl temel almaktadır.</a:t>
            </a:r>
          </a:p>
          <a:p>
            <a:pPr eaLnBrk="1" hangingPunct="1">
              <a:buFontTx/>
              <a:buNone/>
            </a:pPr>
            <a:r>
              <a:rPr lang="tr-TR" sz="2800" smtClean="0">
                <a:cs typeface="Times New Roman" charset="0"/>
              </a:rPr>
              <a:t>2b - Politika ve strateji, performans ölçümü, araştırma, öğrenme ve yaratıcılıkla ilgili çalışmalardan elde edilen bilgileri nasıl temel almaktadır.</a:t>
            </a:r>
          </a:p>
          <a:p>
            <a:pPr eaLnBrk="1" hangingPunct="1">
              <a:buFontTx/>
              <a:buNone/>
            </a:pPr>
            <a:r>
              <a:rPr lang="tr-TR" sz="2800" smtClean="0">
                <a:cs typeface="Times New Roman" charset="0"/>
              </a:rPr>
              <a:t>2c - Politika ve strateji, nasıl oluşturulmakta, gözden geçirilmekte ve güçlendirilmektedir.</a:t>
            </a:r>
          </a:p>
          <a:p>
            <a:pPr eaLnBrk="1" hangingPunct="1">
              <a:buFontTx/>
              <a:buNone/>
            </a:pPr>
            <a:r>
              <a:rPr lang="tr-TR" sz="2800" smtClean="0">
                <a:cs typeface="Times New Roman" charset="0"/>
              </a:rPr>
              <a:t>2d - Politika ve stratejinin yayılımı,  kilit süreçler çerçevesi içinde nasıl gerçekleştirilmektedir.</a:t>
            </a:r>
          </a:p>
        </p:txBody>
      </p:sp>
      <p:pic>
        <p:nvPicPr>
          <p:cNvPr id="27651" name="Picture 5" descr="efqmLogo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6600" y="6096000"/>
            <a:ext cx="1798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35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35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500"/>
                                        <p:tgtEl>
                                          <p:spTgt spid="358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7" dur="500"/>
                                        <p:tgtEl>
                                          <p:spTgt spid="358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762000" y="457200"/>
            <a:ext cx="8077200" cy="5715000"/>
          </a:xfrm>
        </p:spPr>
        <p:txBody>
          <a:bodyPr/>
          <a:lstStyle/>
          <a:p>
            <a:pPr eaLnBrk="1" hangingPunct="1"/>
            <a:r>
              <a:rPr lang="tr-TR" sz="2800" b="1" smtClean="0"/>
              <a:t>3. </a:t>
            </a:r>
            <a:r>
              <a:rPr lang="tr-TR" sz="2800" b="1" smtClean="0">
                <a:cs typeface="Times New Roman" charset="0"/>
              </a:rPr>
              <a:t>Çalışanlar</a:t>
            </a:r>
            <a:r>
              <a:rPr lang="tr-TR" sz="2800" smtClean="0"/>
              <a:t> </a:t>
            </a:r>
          </a:p>
          <a:p>
            <a:pPr eaLnBrk="1" hangingPunct="1">
              <a:buFontTx/>
              <a:buNone/>
            </a:pPr>
            <a:r>
              <a:rPr lang="tr-TR" sz="2800" smtClean="0">
                <a:cs typeface="Times New Roman" charset="0"/>
              </a:rPr>
              <a:t>3a – İnsan kaynakları nasıl planlanmakta, yönetilmekte ve iyileştirilmektedir.</a:t>
            </a:r>
          </a:p>
          <a:p>
            <a:pPr eaLnBrk="1" hangingPunct="1">
              <a:buFontTx/>
              <a:buNone/>
            </a:pPr>
            <a:r>
              <a:rPr lang="tr-TR" sz="2800" smtClean="0">
                <a:cs typeface="Times New Roman" charset="0"/>
              </a:rPr>
              <a:t>3b – Çalışanların bilgi birikimleri ve yetkinlikleri nasıl belirlenmekte, geliştirilmekte ve sürdürülmektedir.</a:t>
            </a:r>
          </a:p>
          <a:p>
            <a:pPr eaLnBrk="1" hangingPunct="1">
              <a:buFontTx/>
              <a:buNone/>
            </a:pPr>
            <a:r>
              <a:rPr lang="tr-TR" sz="2800" smtClean="0">
                <a:cs typeface="Times New Roman" charset="0"/>
              </a:rPr>
              <a:t>3c – Çalışanların katılımı ve yetkelendirilmesi nasıl sağlanmaktadır.</a:t>
            </a:r>
          </a:p>
          <a:p>
            <a:pPr eaLnBrk="1" hangingPunct="1">
              <a:buFontTx/>
              <a:buNone/>
            </a:pPr>
            <a:r>
              <a:rPr lang="tr-TR" sz="2800" smtClean="0">
                <a:cs typeface="Times New Roman" charset="0"/>
              </a:rPr>
              <a:t>3d – Çalışanlar ile kuruluş arasında nasıl bir diyalog söz konusudur.</a:t>
            </a:r>
          </a:p>
          <a:p>
            <a:pPr eaLnBrk="1" hangingPunct="1">
              <a:buFontTx/>
              <a:buNone/>
            </a:pPr>
            <a:r>
              <a:rPr lang="tr-TR" sz="2800" smtClean="0">
                <a:cs typeface="Times New Roman" charset="0"/>
              </a:rPr>
              <a:t>3e – Çalışanlar nasıl takdir edilmekte, tanınmakta ve gözetilmektedir.</a:t>
            </a:r>
          </a:p>
          <a:p>
            <a:pPr eaLnBrk="1" hangingPunct="1">
              <a:buFontTx/>
              <a:buNone/>
            </a:pPr>
            <a:endParaRPr lang="tr-TR" sz="2800" smtClean="0"/>
          </a:p>
        </p:txBody>
      </p:sp>
      <p:pic>
        <p:nvPicPr>
          <p:cNvPr id="28675" name="Picture 5" descr="efqmLogo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6600" y="6096000"/>
            <a:ext cx="1798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368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368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500"/>
                                        <p:tgtEl>
                                          <p:spTgt spid="368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7" dur="500"/>
                                        <p:tgtEl>
                                          <p:spTgt spid="368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2" dur="500"/>
                                        <p:tgtEl>
                                          <p:spTgt spid="368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09600" y="304800"/>
            <a:ext cx="8229600" cy="5911850"/>
          </a:xfrm>
        </p:spPr>
        <p:txBody>
          <a:bodyPr/>
          <a:lstStyle/>
          <a:p>
            <a:pPr eaLnBrk="1" hangingPunct="1"/>
            <a:endParaRPr lang="tr-TR" sz="2800" b="1" smtClean="0"/>
          </a:p>
          <a:p>
            <a:pPr eaLnBrk="1" hangingPunct="1"/>
            <a:endParaRPr lang="tr-TR" sz="2800" b="1" smtClean="0"/>
          </a:p>
          <a:p>
            <a:pPr eaLnBrk="1" hangingPunct="1"/>
            <a:r>
              <a:rPr lang="tr-TR" sz="2800" b="1" smtClean="0"/>
              <a:t>4. </a:t>
            </a:r>
            <a:r>
              <a:rPr lang="tr-TR" sz="2800" b="1" smtClean="0">
                <a:cs typeface="Times New Roman" charset="0"/>
              </a:rPr>
              <a:t>İşbirlikleri ve Kaynaklar</a:t>
            </a:r>
            <a:r>
              <a:rPr lang="tr-TR" sz="2800" smtClean="0"/>
              <a:t> </a:t>
            </a:r>
          </a:p>
          <a:p>
            <a:pPr eaLnBrk="1" hangingPunct="1">
              <a:buFontTx/>
              <a:buNone/>
            </a:pPr>
            <a:r>
              <a:rPr lang="tr-TR" sz="2800" smtClean="0">
                <a:cs typeface="Times New Roman" charset="0"/>
              </a:rPr>
              <a:t>4a – Kuruluş dışı işbirlikleri nasıl yönetilmektedir.</a:t>
            </a:r>
          </a:p>
          <a:p>
            <a:pPr eaLnBrk="1" hangingPunct="1">
              <a:buFontTx/>
              <a:buNone/>
            </a:pPr>
            <a:r>
              <a:rPr lang="tr-TR" sz="2800" smtClean="0">
                <a:cs typeface="Times New Roman" charset="0"/>
              </a:rPr>
              <a:t>4b – Finansal kaynaklar nasıl yönetilmektedir.</a:t>
            </a:r>
          </a:p>
          <a:p>
            <a:pPr eaLnBrk="1" hangingPunct="1">
              <a:buFontTx/>
              <a:buNone/>
            </a:pPr>
            <a:r>
              <a:rPr lang="tr-TR" sz="2800" smtClean="0">
                <a:cs typeface="Times New Roman" charset="0"/>
              </a:rPr>
              <a:t>4c – Binalar, donanım ve malzemeler nasıl yönetilmektedir.</a:t>
            </a:r>
          </a:p>
          <a:p>
            <a:pPr eaLnBrk="1" hangingPunct="1">
              <a:buFontTx/>
              <a:buNone/>
            </a:pPr>
            <a:r>
              <a:rPr lang="tr-TR" sz="2800" smtClean="0">
                <a:cs typeface="Times New Roman" charset="0"/>
              </a:rPr>
              <a:t>4d – Teknoloji nasıl yönetilmektedir.</a:t>
            </a:r>
          </a:p>
          <a:p>
            <a:pPr eaLnBrk="1" hangingPunct="1">
              <a:buFontTx/>
              <a:buNone/>
            </a:pPr>
            <a:r>
              <a:rPr lang="tr-TR" sz="2800" smtClean="0">
                <a:cs typeface="Times New Roman" charset="0"/>
              </a:rPr>
              <a:t>4e – Bilgi ve bilgi birikimi nasıl yönetilmektedir.</a:t>
            </a:r>
          </a:p>
          <a:p>
            <a:pPr eaLnBrk="1" hangingPunct="1">
              <a:buFontTx/>
              <a:buNone/>
            </a:pPr>
            <a:endParaRPr lang="tr-TR" sz="2800" smtClean="0"/>
          </a:p>
        </p:txBody>
      </p:sp>
    </p:spTree>
  </p:cSld>
  <p:clrMapOvr>
    <a:masterClrMapping/>
  </p:clrMapOvr>
  <p:transition spd="med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37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378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378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500"/>
                                        <p:tgtEl>
                                          <p:spTgt spid="378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7" dur="500"/>
                                        <p:tgtEl>
                                          <p:spTgt spid="378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2" dur="500"/>
                                        <p:tgtEl>
                                          <p:spTgt spid="378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-228600" y="3352800"/>
            <a:ext cx="9753600" cy="1600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b="1" dirty="0" smtClean="0">
                <a:solidFill>
                  <a:srgbClr val="2A069E"/>
                </a:solidFill>
                <a:latin typeface="Verdana" pitchFamily="34" charset="0"/>
              </a:rPr>
              <a:t>  AVRUPA KALİTE YÖNETİMİ VAKFI</a:t>
            </a:r>
          </a:p>
        </p:txBody>
      </p:sp>
      <p:pic>
        <p:nvPicPr>
          <p:cNvPr id="7177" name="Picture 9" descr="efqmLogo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1066800"/>
            <a:ext cx="6019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09600" y="381000"/>
            <a:ext cx="8229600" cy="6172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2800" b="1" smtClean="0"/>
              <a:t>5. </a:t>
            </a:r>
            <a:r>
              <a:rPr lang="tr-TR" sz="2800" b="1" smtClean="0">
                <a:cs typeface="Times New Roman" charset="0"/>
              </a:rPr>
              <a:t>Süreçler</a:t>
            </a:r>
            <a:r>
              <a:rPr lang="tr-TR" sz="2800" smtClean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800" smtClean="0">
                <a:cs typeface="Times New Roman" charset="0"/>
              </a:rPr>
              <a:t>5a – Süreçler sistematik olarak nasıl tasarlanmakta ve yönetilmektedir.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800" smtClean="0">
                <a:cs typeface="Times New Roman" charset="0"/>
              </a:rPr>
              <a:t>5b – Süreçler, müşterileri ve diğer paydaşları tam olarak tatmin etmek ve onlar için giderek artan bir değer yaratmak amacıyla gerektiğinde yenilikçi yaklaşımlar kullanılarak nasıl iyileştirilmektedir?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800" smtClean="0">
                <a:cs typeface="Times New Roman" charset="0"/>
              </a:rPr>
              <a:t>5c – Ürün ve hizmetler müşteri gereksinim ve beklentileri temel alınarak nasıl tasarlanmakta ve geliştirilmektedir.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800" smtClean="0">
                <a:cs typeface="Times New Roman" charset="0"/>
              </a:rPr>
              <a:t>5d – Ürün ve hizmetler nasıl üretilmekte, sunulmakta ve servisi sağlanmaktadır.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800" smtClean="0">
                <a:cs typeface="Times New Roman" charset="0"/>
              </a:rPr>
              <a:t>5e – Müşteri ilişkileri nasıl yönetilmekte ve geliştirilmektedir.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tr-TR" sz="2800" smtClean="0"/>
          </a:p>
        </p:txBody>
      </p:sp>
    </p:spTree>
  </p:cSld>
  <p:clrMapOvr>
    <a:masterClrMapping/>
  </p:clrMapOvr>
  <p:transition spd="med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3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38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389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500"/>
                                        <p:tgtEl>
                                          <p:spTgt spid="389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7" dur="500"/>
                                        <p:tgtEl>
                                          <p:spTgt spid="389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2" dur="500"/>
                                        <p:tgtEl>
                                          <p:spTgt spid="389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6868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3100" b="1" smtClean="0">
                <a:cs typeface="Times New Roman" charset="0"/>
              </a:rPr>
              <a:t>EFQM Mükemmellik Modeli’nin Çıktı Kriterleri</a:t>
            </a:r>
            <a:r>
              <a:rPr lang="tr-TR" smtClean="0"/>
              <a:t> 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1676400"/>
            <a:ext cx="8382000" cy="5181600"/>
          </a:xfrm>
        </p:spPr>
        <p:txBody>
          <a:bodyPr/>
          <a:lstStyle/>
          <a:p>
            <a:pPr eaLnBrk="1" hangingPunct="1"/>
            <a:r>
              <a:rPr lang="tr-TR" sz="2800" b="1" smtClean="0"/>
              <a:t>6. </a:t>
            </a:r>
            <a:r>
              <a:rPr lang="tr-TR" sz="2800" b="1" smtClean="0">
                <a:cs typeface="Times New Roman" charset="0"/>
              </a:rPr>
              <a:t>Müşterilerle ilgili Sonuçlar</a:t>
            </a:r>
            <a:r>
              <a:rPr lang="tr-TR" sz="2800" smtClean="0"/>
              <a:t> </a:t>
            </a:r>
          </a:p>
          <a:p>
            <a:pPr eaLnBrk="1" hangingPunct="1">
              <a:buFontTx/>
              <a:buNone/>
            </a:pPr>
            <a:r>
              <a:rPr lang="tr-TR" sz="2800" smtClean="0">
                <a:cs typeface="Times New Roman" charset="0"/>
              </a:rPr>
              <a:t>6a – Algılama ölçümleri</a:t>
            </a:r>
          </a:p>
          <a:p>
            <a:pPr eaLnBrk="1" hangingPunct="1">
              <a:buFontTx/>
              <a:buNone/>
            </a:pPr>
            <a:r>
              <a:rPr lang="tr-TR" sz="2800" smtClean="0">
                <a:cs typeface="Times New Roman" charset="0"/>
              </a:rPr>
              <a:t>6b – Performans göstergeleri</a:t>
            </a:r>
            <a:endParaRPr lang="tr-TR" sz="2800" smtClean="0"/>
          </a:p>
          <a:p>
            <a:pPr eaLnBrk="1" hangingPunct="1">
              <a:buFontTx/>
              <a:buNone/>
            </a:pPr>
            <a:endParaRPr lang="tr-TR" sz="2800" smtClean="0"/>
          </a:p>
          <a:p>
            <a:pPr eaLnBrk="1" hangingPunct="1"/>
            <a:r>
              <a:rPr lang="tr-TR" sz="2800" b="1" smtClean="0"/>
              <a:t>7. </a:t>
            </a:r>
            <a:r>
              <a:rPr lang="tr-TR" sz="2800" b="1" smtClean="0">
                <a:cs typeface="Times New Roman" charset="0"/>
              </a:rPr>
              <a:t>Çalışanlarla İlgili Sonuçlar</a:t>
            </a:r>
            <a:r>
              <a:rPr lang="tr-TR" sz="2800" smtClean="0"/>
              <a:t> </a:t>
            </a:r>
          </a:p>
          <a:p>
            <a:pPr eaLnBrk="1" hangingPunct="1">
              <a:buFontTx/>
              <a:buNone/>
            </a:pPr>
            <a:r>
              <a:rPr lang="tr-TR" sz="2800" smtClean="0">
                <a:cs typeface="Times New Roman" charset="0"/>
              </a:rPr>
              <a:t>7a - Algılama ölçümleri</a:t>
            </a:r>
          </a:p>
          <a:p>
            <a:pPr eaLnBrk="1" hangingPunct="1">
              <a:buFontTx/>
              <a:buNone/>
            </a:pPr>
            <a:r>
              <a:rPr lang="tr-TR" sz="2800" smtClean="0"/>
              <a:t>7</a:t>
            </a:r>
            <a:r>
              <a:rPr lang="tr-TR" sz="2800" smtClean="0">
                <a:cs typeface="Times New Roman" charset="0"/>
              </a:rPr>
              <a:t>b – Performans göstergeleri</a:t>
            </a:r>
            <a:r>
              <a:rPr lang="tr-TR" sz="2800" smtClean="0"/>
              <a:t> </a:t>
            </a:r>
          </a:p>
        </p:txBody>
      </p:sp>
    </p:spTree>
  </p:cSld>
  <p:clrMapOvr>
    <a:masterClrMapping/>
  </p:clrMapOvr>
  <p:transition spd="med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" dur="500"/>
                                        <p:tgtEl>
                                          <p:spTgt spid="39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8" dur="500"/>
                                        <p:tgtEl>
                                          <p:spTgt spid="399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3" dur="500"/>
                                        <p:tgtEl>
                                          <p:spTgt spid="39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8" dur="500"/>
                                        <p:tgtEl>
                                          <p:spTgt spid="399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3" dur="500"/>
                                        <p:tgtEl>
                                          <p:spTgt spid="399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8" dur="500"/>
                                        <p:tgtEl>
                                          <p:spTgt spid="399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0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1676400"/>
            <a:ext cx="7391400" cy="4267200"/>
          </a:xfrm>
        </p:spPr>
        <p:txBody>
          <a:bodyPr/>
          <a:lstStyle/>
          <a:p>
            <a:pPr eaLnBrk="1" hangingPunct="1"/>
            <a:r>
              <a:rPr lang="tr-TR" sz="2800" b="1" smtClean="0"/>
              <a:t>8. </a:t>
            </a:r>
            <a:r>
              <a:rPr lang="tr-TR" sz="2800" b="1" smtClean="0">
                <a:cs typeface="Times New Roman" charset="0"/>
              </a:rPr>
              <a:t>Toplumla İlgili Sonuçlar</a:t>
            </a:r>
            <a:endParaRPr lang="tr-TR" sz="2800" b="1" smtClean="0"/>
          </a:p>
          <a:p>
            <a:pPr eaLnBrk="1" hangingPunct="1">
              <a:buFontTx/>
              <a:buNone/>
            </a:pPr>
            <a:r>
              <a:rPr lang="tr-TR" sz="2800" smtClean="0"/>
              <a:t> </a:t>
            </a:r>
            <a:r>
              <a:rPr lang="tr-TR" sz="2800" smtClean="0">
                <a:cs typeface="Times New Roman" charset="0"/>
              </a:rPr>
              <a:t>8a – Algılama ölçümleri</a:t>
            </a:r>
          </a:p>
          <a:p>
            <a:pPr eaLnBrk="1" hangingPunct="1">
              <a:buFontTx/>
              <a:buNone/>
            </a:pPr>
            <a:r>
              <a:rPr lang="tr-TR" sz="2800" smtClean="0">
                <a:cs typeface="Times New Roman" charset="0"/>
              </a:rPr>
              <a:t>8b - Performans göstergeleri</a:t>
            </a:r>
            <a:r>
              <a:rPr lang="tr-TR" sz="2800" smtClean="0"/>
              <a:t> </a:t>
            </a:r>
          </a:p>
          <a:p>
            <a:pPr eaLnBrk="1" hangingPunct="1">
              <a:buFontTx/>
              <a:buNone/>
            </a:pPr>
            <a:endParaRPr lang="tr-TR" sz="2800" smtClean="0"/>
          </a:p>
          <a:p>
            <a:pPr eaLnBrk="1" hangingPunct="1"/>
            <a:r>
              <a:rPr lang="tr-TR" sz="2800" smtClean="0"/>
              <a:t>9. </a:t>
            </a:r>
            <a:r>
              <a:rPr lang="tr-TR" sz="2800" b="1" smtClean="0">
                <a:cs typeface="Times New Roman" charset="0"/>
              </a:rPr>
              <a:t>Temel Performans Sonuçları</a:t>
            </a:r>
            <a:r>
              <a:rPr lang="tr-TR" sz="2800" smtClean="0"/>
              <a:t> </a:t>
            </a:r>
          </a:p>
          <a:p>
            <a:pPr eaLnBrk="1" hangingPunct="1">
              <a:buFontTx/>
              <a:buNone/>
            </a:pPr>
            <a:r>
              <a:rPr lang="tr-TR" sz="2800" smtClean="0">
                <a:cs typeface="Times New Roman" charset="0"/>
              </a:rPr>
              <a:t>9a – Temel performans çıktıları</a:t>
            </a:r>
          </a:p>
          <a:p>
            <a:pPr eaLnBrk="1" hangingPunct="1">
              <a:buFontTx/>
              <a:buNone/>
            </a:pPr>
            <a:r>
              <a:rPr lang="tr-TR" sz="2800" smtClean="0">
                <a:cs typeface="Times New Roman" charset="0"/>
              </a:rPr>
              <a:t>9b – Temel performans göstergeleri</a:t>
            </a:r>
            <a:r>
              <a:rPr lang="tr-TR" sz="2800" smtClean="0"/>
              <a:t> </a:t>
            </a:r>
          </a:p>
        </p:txBody>
      </p:sp>
    </p:spTree>
  </p:cSld>
  <p:clrMapOvr>
    <a:masterClrMapping/>
  </p:clrMapOvr>
  <p:transition spd="med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40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409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409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500"/>
                                        <p:tgtEl>
                                          <p:spTgt spid="409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7" dur="500"/>
                                        <p:tgtEl>
                                          <p:spTgt spid="409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2" dur="500"/>
                                        <p:tgtEl>
                                          <p:spTgt spid="409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b="1" smtClean="0">
                <a:cs typeface="Times New Roman" charset="0"/>
              </a:rPr>
              <a:t>PUANLANDIRMA SİSTEMİ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eaLnBrk="1" hangingPunct="1"/>
            <a:r>
              <a:rPr lang="tr-TR" sz="2800" smtClean="0"/>
              <a:t>Başvuran kuruluşlar toplam 1000 puan üzerinden değerlendirilir. Ayrıca her kriterin belirlenmiş bir katsayısı vardır.</a:t>
            </a:r>
          </a:p>
          <a:p>
            <a:pPr eaLnBrk="1" hangingPunct="1"/>
            <a:r>
              <a:rPr lang="tr-TR" sz="2800" smtClean="0"/>
              <a:t>Değerlendiriciler kriterleri değerlendirirken puanlandırma sürecini kullanırlar. Girdiler ve sonuçlar için ayrı ayrı boyutlar dikkate alınır  </a:t>
            </a:r>
          </a:p>
        </p:txBody>
      </p:sp>
    </p:spTree>
  </p:cSld>
  <p:clrMapOvr>
    <a:masterClrMapping/>
  </p:clrMapOvr>
  <p:transition spd="med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2800" b="1" smtClean="0"/>
              <a:t>TÜRKİYE DE AVRUPA KALİTE ÖDÜLÜ ALAN ŞİRKETLER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1600200"/>
            <a:ext cx="830580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2800" smtClean="0"/>
              <a:t>1996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800" smtClean="0"/>
              <a:t>BRİSA A.Ş.(Büyük Ödül)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800" smtClean="0"/>
              <a:t>NETAŞ A.Ş.(Başarı Ödülü)</a:t>
            </a:r>
          </a:p>
          <a:p>
            <a:pPr eaLnBrk="1" hangingPunct="1">
              <a:lnSpc>
                <a:spcPct val="90000"/>
              </a:lnSpc>
            </a:pPr>
            <a:r>
              <a:rPr lang="tr-TR" sz="2800" smtClean="0"/>
              <a:t>1997Büyük Ölçekli Kuruluşlar Kategorisi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800" smtClean="0"/>
              <a:t>NETAŞ A.Ş.(Başarı Ödülü)</a:t>
            </a:r>
          </a:p>
          <a:p>
            <a:pPr eaLnBrk="1" hangingPunct="1">
              <a:lnSpc>
                <a:spcPct val="90000"/>
              </a:lnSpc>
            </a:pPr>
            <a:r>
              <a:rPr lang="tr-TR" sz="2800" smtClean="0"/>
              <a:t>1997 KOBİ Kategorisi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800" smtClean="0"/>
              <a:t>BEKSA A.Ş.(Büyük Ödül)</a:t>
            </a:r>
          </a:p>
          <a:p>
            <a:pPr eaLnBrk="1" hangingPunct="1">
              <a:lnSpc>
                <a:spcPct val="90000"/>
              </a:lnSpc>
            </a:pPr>
            <a:r>
              <a:rPr lang="tr-TR" sz="2800" smtClean="0"/>
              <a:t>1998 KOBİ Kategorisi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800" smtClean="0"/>
              <a:t>BEKO TİCARET (Büyük Ödül)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tr-TR" sz="2800" smtClean="0"/>
          </a:p>
        </p:txBody>
      </p:sp>
    </p:spTree>
  </p:cSld>
  <p:clrMapOvr>
    <a:masterClrMapping/>
  </p:clrMapOvr>
  <p:transition spd="med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0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0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0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0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30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30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30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30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30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30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30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30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30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30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30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30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2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609600"/>
            <a:ext cx="8305800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2800" smtClean="0"/>
              <a:t>2000 Büyük Ölçekli Kuruluşlar Kategorisi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800" smtClean="0"/>
              <a:t>ARÇELİK A.Ş.(Başarı Ödül)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800" smtClean="0"/>
              <a:t>ECZACIBAŞI VİTRA (Başarı Ödülü)</a:t>
            </a:r>
          </a:p>
          <a:p>
            <a:pPr eaLnBrk="1" hangingPunct="1">
              <a:lnSpc>
                <a:spcPct val="90000"/>
              </a:lnSpc>
            </a:pPr>
            <a:r>
              <a:rPr lang="tr-TR" sz="2800" smtClean="0"/>
              <a:t>2003 Operasyonel Birim Kategorisi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800" smtClean="0"/>
              <a:t>BOSCH A.Ş. (Büyük Ödül)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tr-TR" sz="2800" smtClean="0"/>
          </a:p>
          <a:p>
            <a:pPr eaLnBrk="1" hangingPunct="1">
              <a:lnSpc>
                <a:spcPct val="90000"/>
              </a:lnSpc>
            </a:pPr>
            <a:r>
              <a:rPr lang="tr-TR" sz="2800" smtClean="0"/>
              <a:t>2003 Kamu Kategorisinde Avrupa Başarı Kalite Ödülünü İlk Kazanan Kamu Kuruluşu KOCAELİ SANAYİ ODASI almıştır.</a:t>
            </a:r>
          </a:p>
          <a:p>
            <a:pPr eaLnBrk="1" hangingPunct="1">
              <a:lnSpc>
                <a:spcPct val="90000"/>
              </a:lnSpc>
            </a:pPr>
            <a:r>
              <a:rPr lang="tr-TR" sz="2800" smtClean="0"/>
              <a:t>1998 yılında Avrupa Kalite Vakfına kabul edilen ilk Türk Üniversitesi SABANCI ÜNİVERSİTESİ olmuştur.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tr-TR" sz="2800" smtClean="0"/>
          </a:p>
        </p:txBody>
      </p:sp>
    </p:spTree>
  </p:cSld>
  <p:clrMapOvr>
    <a:masterClrMapping/>
  </p:clrMapOvr>
  <p:transition spd="med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0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0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0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0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0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40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0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40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40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40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40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590552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3200" dirty="0" smtClean="0"/>
              <a:t/>
            </a:r>
            <a:br>
              <a:rPr lang="tr-TR" sz="3200" dirty="0" smtClean="0"/>
            </a:br>
            <a:r>
              <a:rPr lang="tr-TR" sz="3200" dirty="0" smtClean="0"/>
              <a:t/>
            </a:r>
            <a:br>
              <a:rPr lang="tr-TR" sz="3200" dirty="0" smtClean="0"/>
            </a:br>
            <a:r>
              <a:rPr lang="tr-TR" sz="3200" dirty="0" smtClean="0"/>
              <a:t/>
            </a:r>
            <a:br>
              <a:rPr lang="tr-TR" sz="3200" dirty="0" smtClean="0"/>
            </a:br>
            <a:r>
              <a:rPr lang="tr-TR" sz="3200" dirty="0" smtClean="0"/>
              <a:t/>
            </a:r>
            <a:br>
              <a:rPr lang="tr-TR" sz="3200" dirty="0" smtClean="0"/>
            </a:br>
            <a:r>
              <a:rPr lang="tr-TR" sz="3200" b="1" dirty="0" smtClean="0"/>
              <a:t>Kamu Sektöründe</a:t>
            </a:r>
            <a:br>
              <a:rPr lang="tr-TR" sz="3200" b="1" dirty="0" smtClean="0"/>
            </a:br>
            <a:r>
              <a:rPr lang="tr-TR" sz="3200" b="1" dirty="0" smtClean="0"/>
              <a:t>Ulusal Kalite Ödülü Alan Kuruluşlar</a:t>
            </a:r>
            <a:r>
              <a:rPr lang="tr-TR" sz="3200" dirty="0" smtClean="0"/>
              <a:t/>
            </a:r>
            <a:br>
              <a:rPr lang="tr-TR" sz="3200" dirty="0" smtClean="0"/>
            </a:br>
            <a:r>
              <a:rPr lang="tr-TR" sz="3200" dirty="0" smtClean="0"/>
              <a:t/>
            </a:r>
            <a:br>
              <a:rPr lang="tr-TR" sz="3200" dirty="0" smtClean="0"/>
            </a:br>
            <a:r>
              <a:rPr lang="tr-TR" sz="2200" dirty="0" smtClean="0">
                <a:solidFill>
                  <a:srgbClr val="FFC000"/>
                </a:solidFill>
              </a:rPr>
              <a:t> x</a:t>
            </a:r>
            <a:r>
              <a:rPr lang="tr-TR" sz="3200" dirty="0" smtClean="0"/>
              <a:t> 2002 </a:t>
            </a:r>
            <a:br>
              <a:rPr lang="tr-TR" sz="3200" dirty="0" smtClean="0"/>
            </a:br>
            <a:r>
              <a:rPr lang="tr-TR" sz="3200" dirty="0" smtClean="0"/>
              <a:t>KOCAELİ SANAYİ ODASI</a:t>
            </a:r>
            <a:br>
              <a:rPr lang="tr-TR" sz="3200" dirty="0" smtClean="0"/>
            </a:br>
            <a:r>
              <a:rPr lang="tr-TR" sz="3200" dirty="0" smtClean="0"/>
              <a:t/>
            </a:r>
            <a:br>
              <a:rPr lang="tr-TR" sz="3200" dirty="0" smtClean="0"/>
            </a:br>
            <a:r>
              <a:rPr lang="tr-TR" sz="2200" dirty="0" smtClean="0">
                <a:solidFill>
                  <a:srgbClr val="FFC000"/>
                </a:solidFill>
              </a:rPr>
              <a:t>x</a:t>
            </a:r>
            <a:r>
              <a:rPr lang="tr-TR" sz="3200" dirty="0" smtClean="0"/>
              <a:t> 2004 </a:t>
            </a:r>
            <a:br>
              <a:rPr lang="tr-TR" sz="3200" dirty="0" smtClean="0"/>
            </a:br>
            <a:r>
              <a:rPr lang="tr-TR" sz="3200" dirty="0" smtClean="0"/>
              <a:t>uluslar </a:t>
            </a:r>
            <a:r>
              <a:rPr lang="tr-TR" sz="3200" dirty="0" err="1" smtClean="0"/>
              <a:t>arasI</a:t>
            </a:r>
            <a:r>
              <a:rPr lang="tr-TR" sz="3200" dirty="0" smtClean="0"/>
              <a:t> </a:t>
            </a:r>
            <a:r>
              <a:rPr lang="tr-TR" sz="3200" dirty="0" err="1" smtClean="0"/>
              <a:t>NaKLİYECİLER</a:t>
            </a:r>
            <a:r>
              <a:rPr lang="tr-TR" sz="3200" dirty="0" smtClean="0"/>
              <a:t> DERNEĞİ </a:t>
            </a:r>
            <a:br>
              <a:rPr lang="tr-TR" sz="3200" dirty="0" smtClean="0"/>
            </a:br>
            <a:r>
              <a:rPr lang="tr-TR" sz="3200" dirty="0" smtClean="0"/>
              <a:t/>
            </a:r>
            <a:br>
              <a:rPr lang="tr-TR" sz="3200" dirty="0" smtClean="0"/>
            </a:br>
            <a:r>
              <a:rPr lang="tr-TR" sz="3200" dirty="0" smtClean="0"/>
              <a:t> </a:t>
            </a:r>
            <a:r>
              <a:rPr lang="tr-TR" sz="2200" dirty="0" smtClean="0">
                <a:solidFill>
                  <a:srgbClr val="FFC000"/>
                </a:solidFill>
              </a:rPr>
              <a:t>x </a:t>
            </a:r>
            <a:r>
              <a:rPr lang="tr-TR" sz="3200" dirty="0" smtClean="0"/>
              <a:t>2006 </a:t>
            </a:r>
            <a:br>
              <a:rPr lang="tr-TR" sz="3200" dirty="0" smtClean="0"/>
            </a:br>
            <a:r>
              <a:rPr lang="tr-TR" sz="3200" dirty="0" smtClean="0"/>
              <a:t>Eskişehir Doğum ve çocuk </a:t>
            </a:r>
            <a:r>
              <a:rPr lang="tr-TR" sz="3200" dirty="0" err="1" smtClean="0"/>
              <a:t>hastalIklarI</a:t>
            </a:r>
            <a:r>
              <a:rPr lang="tr-TR" sz="3200" dirty="0" smtClean="0"/>
              <a:t> HASTANESİ</a:t>
            </a:r>
            <a:br>
              <a:rPr lang="tr-TR" sz="3200" dirty="0" smtClean="0"/>
            </a:br>
            <a:r>
              <a:rPr lang="tr-TR" sz="3200" dirty="0" smtClean="0"/>
              <a:t/>
            </a:r>
            <a:br>
              <a:rPr lang="tr-TR" sz="3200" dirty="0" smtClean="0"/>
            </a:br>
            <a:r>
              <a:rPr lang="tr-TR" sz="3200" dirty="0" smtClean="0"/>
              <a:t> </a:t>
            </a:r>
            <a:br>
              <a:rPr lang="tr-TR" sz="3200" dirty="0" smtClean="0"/>
            </a:br>
            <a:r>
              <a:rPr lang="tr-TR" sz="3200" dirty="0" smtClean="0"/>
              <a:t/>
            </a:r>
            <a:br>
              <a:rPr lang="tr-TR" sz="3200" dirty="0" smtClean="0"/>
            </a:br>
            <a:r>
              <a:rPr lang="tr-TR" sz="3200" dirty="0" smtClean="0"/>
              <a:t/>
            </a:r>
            <a:br>
              <a:rPr lang="tr-TR" sz="3200" dirty="0" smtClean="0"/>
            </a:br>
            <a:r>
              <a:rPr lang="tr-TR" sz="3200" dirty="0" smtClean="0"/>
              <a:t/>
            </a:r>
            <a:br>
              <a:rPr lang="tr-TR" sz="3200" dirty="0" smtClean="0"/>
            </a:br>
            <a:r>
              <a:rPr lang="tr-TR" sz="3200" dirty="0" smtClean="0"/>
              <a:t/>
            </a:r>
            <a:br>
              <a:rPr lang="tr-TR" sz="3200" dirty="0" smtClean="0"/>
            </a:br>
            <a:endParaRPr lang="tr-TR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066800"/>
            <a:ext cx="77724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b="1" smtClean="0">
                <a:cs typeface="Times New Roman" charset="0"/>
              </a:rPr>
              <a:t>EFQM Hakkında</a:t>
            </a:r>
            <a:r>
              <a:rPr lang="tr-TR" smtClean="0">
                <a:cs typeface="Times New Roman" charset="0"/>
              </a:rPr>
              <a:t/>
            </a:r>
            <a:br>
              <a:rPr lang="tr-TR" smtClean="0">
                <a:cs typeface="Times New Roman" charset="0"/>
              </a:rPr>
            </a:br>
            <a:endParaRPr lang="tr-TR" smtClean="0">
              <a:cs typeface="Times New Roman" charset="0"/>
            </a:endParaRP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09600" y="1676400"/>
            <a:ext cx="8153400" cy="4495800"/>
          </a:xfrm>
        </p:spPr>
        <p:txBody>
          <a:bodyPr/>
          <a:lstStyle/>
          <a:p>
            <a:pPr eaLnBrk="1" hangingPunct="1"/>
            <a:r>
              <a:rPr lang="tr-TR" sz="2800" smtClean="0">
                <a:cs typeface="Times New Roman" charset="0"/>
              </a:rPr>
              <a:t>Ulusal ortaklık organizasyon üyelerinden oluşan ve Avrupa’nın önemli bölgesi olan Brüksel’ de kurulmuştur. </a:t>
            </a:r>
            <a:endParaRPr lang="tr-TR" sz="2800" smtClean="0"/>
          </a:p>
          <a:p>
            <a:pPr eaLnBrk="1" hangingPunct="1"/>
            <a:r>
              <a:rPr lang="tr-TR" sz="2800" smtClean="0">
                <a:cs typeface="Times New Roman" charset="0"/>
              </a:rPr>
              <a:t>EFQM, Avrupalı iş adamlarına çok daha üretim yapabilme ve yapılan kaliteli üretimin dağıtımının etkili bir biçimde idari tecrübeyle sağlanmasını amaçlamaktadır.</a:t>
            </a:r>
            <a:r>
              <a:rPr lang="tr-TR" sz="2800" smtClean="0"/>
              <a:t> </a:t>
            </a:r>
          </a:p>
          <a:p>
            <a:pPr algn="just" eaLnBrk="1" hangingPunct="1"/>
            <a:r>
              <a:rPr lang="tr-TR" sz="2800" smtClean="0"/>
              <a:t>EFQM</a:t>
            </a:r>
            <a:r>
              <a:rPr lang="tr-TR" sz="2800" smtClean="0">
                <a:cs typeface="Times New Roman" charset="0"/>
              </a:rPr>
              <a:t> üyeleri</a:t>
            </a:r>
            <a:r>
              <a:rPr lang="tr-TR" sz="2800" smtClean="0"/>
              <a:t>n</a:t>
            </a:r>
            <a:r>
              <a:rPr lang="tr-TR" sz="2800" smtClean="0">
                <a:cs typeface="Times New Roman" charset="0"/>
              </a:rPr>
              <a:t>e bilgi, aktif çözüm ve iş potansiyelini koruma gibi hizmetler vermekte</a:t>
            </a:r>
            <a:r>
              <a:rPr lang="tr-TR" sz="2800" smtClean="0"/>
              <a:t>dir</a:t>
            </a:r>
            <a:r>
              <a:rPr lang="tr-TR" sz="2800" smtClean="0">
                <a:cs typeface="Times New Roman" charset="0"/>
              </a:rPr>
              <a:t>.</a:t>
            </a:r>
          </a:p>
          <a:p>
            <a:pPr eaLnBrk="1" hangingPunct="1"/>
            <a:endParaRPr lang="tr-TR" sz="2800" smtClean="0"/>
          </a:p>
          <a:p>
            <a:pPr eaLnBrk="1" hangingPunct="1"/>
            <a:endParaRPr lang="tr-TR" sz="2800" smtClean="0"/>
          </a:p>
        </p:txBody>
      </p:sp>
      <p:pic>
        <p:nvPicPr>
          <p:cNvPr id="13316" name="Picture 6" descr="efqmLogo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6600" y="6096000"/>
            <a:ext cx="1798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1524000"/>
            <a:ext cx="7391400" cy="4648200"/>
          </a:xfrm>
        </p:spPr>
        <p:txBody>
          <a:bodyPr/>
          <a:lstStyle/>
          <a:p>
            <a:pPr algn="just" eaLnBrk="1" hangingPunct="1"/>
            <a:r>
              <a:rPr lang="tr-TR" sz="2800" smtClean="0">
                <a:cs typeface="Times New Roman" charset="0"/>
              </a:rPr>
              <a:t>Biz bir çok seviyelerde çalışma grupları, çeşitli şekillerdeki kalite geliştirme, disiplin ve mükemmellik seviyelerindeki iş sahaları desteğini Avrupa Kalite Ödülünü yönlendirerek prestijimizi tanıtmaktayız.</a:t>
            </a:r>
            <a:endParaRPr lang="tr-TR" sz="2800" smtClean="0"/>
          </a:p>
          <a:p>
            <a:pPr algn="just" eaLnBrk="1" hangingPunct="1">
              <a:buFontTx/>
              <a:buNone/>
            </a:pPr>
            <a:endParaRPr lang="tr-TR" sz="2800" smtClean="0"/>
          </a:p>
          <a:p>
            <a:pPr eaLnBrk="1" hangingPunct="1"/>
            <a:r>
              <a:rPr lang="tr-TR" sz="2800" smtClean="0">
                <a:cs typeface="Times New Roman" charset="0"/>
              </a:rPr>
              <a:t>EFQM kar amaçlı bir üyelik kuruluşu değildir.</a:t>
            </a:r>
            <a:r>
              <a:rPr lang="tr-TR" sz="2800" smtClean="0"/>
              <a:t> </a:t>
            </a:r>
          </a:p>
        </p:txBody>
      </p:sp>
      <p:pic>
        <p:nvPicPr>
          <p:cNvPr id="14339" name="Picture 5" descr="efqmLogo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6600" y="6096000"/>
            <a:ext cx="1798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09600" y="1828800"/>
            <a:ext cx="8077200" cy="4724400"/>
          </a:xfrm>
        </p:spPr>
        <p:txBody>
          <a:bodyPr/>
          <a:lstStyle/>
          <a:p>
            <a:pPr algn="just" eaLnBrk="1" hangingPunct="1"/>
            <a:r>
              <a:rPr lang="tr-TR" sz="2800" smtClean="0">
                <a:cs typeface="Times New Roman" charset="0"/>
              </a:rPr>
              <a:t>EFQM Avrupa’nın başlıca  14 şirketinin başkanları tarafından 1988 yılında kuruldu. (Bosch, BT, Bull, Ciba-Geigy, Dassault, Electrolux, Olivetti, Sulzer, Philips, Renault, Volswagen, Fiat, KLM, Nestle. )</a:t>
            </a:r>
            <a:endParaRPr lang="tr-TR" sz="2800" smtClean="0"/>
          </a:p>
          <a:p>
            <a:pPr algn="just" eaLnBrk="1" hangingPunct="1">
              <a:buFontTx/>
              <a:buNone/>
            </a:pPr>
            <a:endParaRPr lang="tr-TR" sz="2800" smtClean="0"/>
          </a:p>
          <a:p>
            <a:pPr eaLnBrk="1" hangingPunct="1"/>
            <a:r>
              <a:rPr lang="tr-TR" sz="2800" smtClean="0">
                <a:cs typeface="Times New Roman" charset="0"/>
              </a:rPr>
              <a:t>Bu atılgan idari işgücü şimdi 800 üyeden daha </a:t>
            </a:r>
            <a:r>
              <a:rPr lang="tr-TR" sz="2800" smtClean="0"/>
              <a:t>f</a:t>
            </a:r>
            <a:r>
              <a:rPr lang="tr-TR" sz="2800" smtClean="0">
                <a:cs typeface="Times New Roman" charset="0"/>
              </a:rPr>
              <a:t>azlasını oluşturmaktadır</a:t>
            </a:r>
            <a:r>
              <a:rPr lang="tr-TR" sz="2800" smtClean="0"/>
              <a:t>.</a:t>
            </a:r>
            <a:r>
              <a:rPr lang="tr-TR" sz="2800" smtClean="0">
                <a:cs typeface="Times New Roman" charset="0"/>
              </a:rPr>
              <a:t> </a:t>
            </a:r>
          </a:p>
        </p:txBody>
      </p:sp>
      <p:pic>
        <p:nvPicPr>
          <p:cNvPr id="15363" name="Picture 5" descr="efqmLogo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6600" y="6096000"/>
            <a:ext cx="1798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33400" y="1524000"/>
            <a:ext cx="8305800" cy="4114800"/>
          </a:xfrm>
        </p:spPr>
        <p:txBody>
          <a:bodyPr/>
          <a:lstStyle/>
          <a:p>
            <a:pPr algn="just" eaLnBrk="1" hangingPunct="1"/>
            <a:r>
              <a:rPr lang="tr-TR" sz="2800" smtClean="0">
                <a:cs typeface="Times New Roman" charset="0"/>
              </a:rPr>
              <a:t>Kalite ödüllerinin en eskisi ve tanınmışı Japonya’da 1951 yılında başlatılan “Deming Ödülü”dür. Bunu sırasıyla ABD’da 1988’de “Malcolm Baldridge Ulusal Kalite Ödülü”, Avrupa’da EFQM (Avrupa Büyük Ödülü) izlemiştir.</a:t>
            </a:r>
            <a:endParaRPr lang="tr-TR" sz="2800" smtClean="0"/>
          </a:p>
          <a:p>
            <a:pPr algn="just" eaLnBrk="1" hangingPunct="1"/>
            <a:endParaRPr lang="tr-TR" sz="2800" smtClean="0"/>
          </a:p>
          <a:p>
            <a:pPr algn="just" eaLnBrk="1" hangingPunct="1"/>
            <a:r>
              <a:rPr lang="tr-TR" sz="2800" smtClean="0">
                <a:cs typeface="Times New Roman" charset="0"/>
              </a:rPr>
              <a:t>Ticari mükemmellik için Avrupa Modeli şimdi Avrupa Kalite Birliği olarak geçmektedir. EFQM 1992’ de Avrupa Kalite Ödülü ile ilk kez tanıştı.</a:t>
            </a:r>
            <a:endParaRPr lang="tr-TR" sz="2800" smtClean="0"/>
          </a:p>
        </p:txBody>
      </p:sp>
      <p:pic>
        <p:nvPicPr>
          <p:cNvPr id="16387" name="Picture 6" descr="efqmLogo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6600" y="6096000"/>
            <a:ext cx="1798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Grp="1" noChangeArrowheads="1"/>
          </p:cNvSpPr>
          <p:nvPr>
            <p:ph type="title"/>
          </p:nvPr>
        </p:nvSpPr>
        <p:spPr>
          <a:xfrm>
            <a:off x="838200" y="990600"/>
            <a:ext cx="7772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b="1" smtClean="0">
                <a:cs typeface="Times New Roman" charset="0"/>
              </a:rPr>
              <a:t>EFQM MİSYONU</a:t>
            </a:r>
            <a:r>
              <a:rPr lang="tr-TR" b="1" smtClean="0"/>
              <a:t>:</a:t>
            </a:r>
            <a:endParaRPr lang="tr-TR" smtClean="0">
              <a:cs typeface="Times New Roman" charset="0"/>
            </a:endParaRP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1828800"/>
            <a:ext cx="8153400" cy="4114800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tr-TR" sz="2800" smtClean="0">
                <a:cs typeface="Times New Roman" charset="0"/>
              </a:rPr>
              <a:t>      </a:t>
            </a:r>
          </a:p>
          <a:p>
            <a:pPr eaLnBrk="1" hangingPunct="1"/>
            <a:r>
              <a:rPr lang="tr-TR" sz="2800" smtClean="0">
                <a:cs typeface="Times New Roman" charset="0"/>
              </a:rPr>
              <a:t>Avrupa Organizasyonlarının gelişim aktivitelerini desteklemek, esas müşteri tatmini, işçi tatmini ve bunların ticari – sosyal çevre sonuçlarını analiz ederek mükemmele ulaşmak.</a:t>
            </a:r>
            <a:endParaRPr lang="tr-TR" sz="2800" smtClean="0"/>
          </a:p>
          <a:p>
            <a:pPr eaLnBrk="1" hangingPunct="1"/>
            <a:r>
              <a:rPr lang="tr-TR" sz="2800" smtClean="0">
                <a:cs typeface="Times New Roman" charset="0"/>
              </a:rPr>
              <a:t>Avrupa organizasyonları yöneticilerini, Toplam Kalite Yönetiminde rekabetçi avantajlarla dünya çapında desteklemek.</a:t>
            </a:r>
            <a:endParaRPr lang="tr-TR" sz="2800" smtClean="0"/>
          </a:p>
        </p:txBody>
      </p:sp>
      <p:pic>
        <p:nvPicPr>
          <p:cNvPr id="17412" name="Picture 6" descr="efqmLogo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6600" y="6096000"/>
            <a:ext cx="1798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153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b="1" smtClean="0">
                <a:cs typeface="Times New Roman" charset="0"/>
              </a:rPr>
              <a:t>KİMLERİ TEMSİL EDİYOR</a:t>
            </a:r>
            <a:r>
              <a:rPr lang="tr-TR" b="1" smtClean="0"/>
              <a:t>:</a:t>
            </a:r>
            <a:r>
              <a:rPr lang="tr-TR" smtClean="0"/>
              <a:t> 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09600" y="1905000"/>
            <a:ext cx="8534400" cy="4114800"/>
          </a:xfrm>
        </p:spPr>
        <p:txBody>
          <a:bodyPr/>
          <a:lstStyle/>
          <a:p>
            <a:pPr algn="just" eaLnBrk="1" hangingPunct="1"/>
            <a:r>
              <a:rPr lang="tr-TR" sz="2800" smtClean="0">
                <a:cs typeface="Times New Roman" charset="0"/>
              </a:rPr>
              <a:t>Bugün dünya çapında 38 ülkeden 800’ ün üzerinde üyemizi temsil etmekteyiz. Üyelerimiz büyük, orta ve küçük çapta ticarethaneler. EFQM’in üyeleri; dünyaca ünlü ve başarılı markalardan oluşan şirketler topluluğudur.</a:t>
            </a:r>
          </a:p>
          <a:p>
            <a:pPr eaLnBrk="1" hangingPunct="1"/>
            <a:r>
              <a:rPr lang="tr-TR" sz="2800" smtClean="0">
                <a:cs typeface="Times New Roman" charset="0"/>
              </a:rPr>
              <a:t>	EFQM ayrıca Akademik enstitüleri , Araştırma Enstitüleri, Yönetim Komiteleri, Ulusal Ticari</a:t>
            </a:r>
            <a:r>
              <a:rPr lang="tr-TR" sz="2800" smtClean="0"/>
              <a:t> </a:t>
            </a:r>
            <a:r>
              <a:rPr lang="tr-TR" sz="2800" smtClean="0">
                <a:cs typeface="Times New Roman" charset="0"/>
              </a:rPr>
              <a:t>Geliştirme Birliği ve Ulusal Ortaklık Organizasyonlarını da içermektedir.</a:t>
            </a:r>
            <a:r>
              <a:rPr lang="tr-TR" sz="2800" smtClean="0"/>
              <a:t> </a:t>
            </a:r>
          </a:p>
        </p:txBody>
      </p:sp>
      <p:pic>
        <p:nvPicPr>
          <p:cNvPr id="18436" name="Picture 5" descr="efqmLogo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6600" y="6096000"/>
            <a:ext cx="1798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371600"/>
            <a:ext cx="77724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b="1" smtClean="0">
                <a:cs typeface="Times New Roman" charset="0"/>
              </a:rPr>
              <a:t>YÖNETİM:</a:t>
            </a:r>
            <a:br>
              <a:rPr lang="tr-TR" b="1" smtClean="0">
                <a:cs typeface="Times New Roman" charset="0"/>
              </a:rPr>
            </a:br>
            <a:endParaRPr lang="tr-TR" b="1" smtClean="0">
              <a:cs typeface="Times New Roman" charset="0"/>
            </a:endParaRP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2057400"/>
            <a:ext cx="7543800" cy="4114800"/>
          </a:xfrm>
        </p:spPr>
        <p:txBody>
          <a:bodyPr/>
          <a:lstStyle/>
          <a:p>
            <a:pPr algn="just" eaLnBrk="1" hangingPunct="1"/>
            <a:r>
              <a:rPr lang="tr-TR" sz="2800" smtClean="0">
                <a:cs typeface="Times New Roman" charset="0"/>
              </a:rPr>
              <a:t>EFQM’ in Yönetim Komitesinin yürütme organı 20 organizasyon üyesinden oluşmaktadır. Her biri 4 sene görevde kalacak şekilde seçilir. Aslen 5 yıl görev süresidir fakat 4 sene sonunda dönem oyuna gidilir ve erken seçim yapılır.Yönetim Komitesi başkanı 3 sene için seçilmektedir. Komite senede 2 kez toplanır.</a:t>
            </a:r>
          </a:p>
          <a:p>
            <a:pPr eaLnBrk="1" hangingPunct="1"/>
            <a:endParaRPr lang="tr-TR" sz="2800" smtClean="0"/>
          </a:p>
        </p:txBody>
      </p:sp>
      <p:pic>
        <p:nvPicPr>
          <p:cNvPr id="19460" name="Picture 5" descr="efqmLogo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6600" y="6096000"/>
            <a:ext cx="1798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build="p" autoUpdateAnimBg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zinti">
  <a:themeElements>
    <a:clrScheme name="Gezinti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Gezinti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ezinti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ezinti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344</TotalTime>
  <Words>1110</Words>
  <Application>Microsoft Office PowerPoint</Application>
  <PresentationFormat>Ekran Gösterisi (4:3)</PresentationFormat>
  <Paragraphs>147</Paragraphs>
  <Slides>26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26</vt:i4>
      </vt:variant>
    </vt:vector>
  </HeadingPairs>
  <TitlesOfParts>
    <vt:vector size="34" baseType="lpstr">
      <vt:lpstr>Times New Roman</vt:lpstr>
      <vt:lpstr>Arial</vt:lpstr>
      <vt:lpstr>Franklin Gothic Medium</vt:lpstr>
      <vt:lpstr>Franklin Gothic Book</vt:lpstr>
      <vt:lpstr>Wingdings 2</vt:lpstr>
      <vt:lpstr>Calibri</vt:lpstr>
      <vt:lpstr>Wingdings</vt:lpstr>
      <vt:lpstr>Gezinti</vt:lpstr>
      <vt:lpstr>Slayt 1</vt:lpstr>
      <vt:lpstr>  AVRUPA KALİTE YÖNETİMİ VAKFI</vt:lpstr>
      <vt:lpstr>EFQM Hakkında </vt:lpstr>
      <vt:lpstr>Slayt 4</vt:lpstr>
      <vt:lpstr>Slayt 5</vt:lpstr>
      <vt:lpstr>Slayt 6</vt:lpstr>
      <vt:lpstr>EFQM MİSYONU:</vt:lpstr>
      <vt:lpstr>KİMLERİ TEMSİL EDİYOR: </vt:lpstr>
      <vt:lpstr>YÖNETİM: </vt:lpstr>
      <vt:lpstr>YÜRÜTME ORGANI: </vt:lpstr>
      <vt:lpstr>EFQM sadece mükemmele ulaşmayı değil, mükemmeliyetçiliği hedef olarak toplam kaliteyi arttırmayı amaç haline dönüşmüştür. </vt:lpstr>
      <vt:lpstr>EFQM Mükemmellik Modeli </vt:lpstr>
      <vt:lpstr>Slayt 13</vt:lpstr>
      <vt:lpstr>EFQM  MÜKEMMELLİK  MODELİ</vt:lpstr>
      <vt:lpstr>Slayt 15</vt:lpstr>
      <vt:lpstr>EFQM Mükemmellik Modeli’nin Girdi Kriterleri </vt:lpstr>
      <vt:lpstr>Slayt 17</vt:lpstr>
      <vt:lpstr>Slayt 18</vt:lpstr>
      <vt:lpstr>Slayt 19</vt:lpstr>
      <vt:lpstr>Slayt 20</vt:lpstr>
      <vt:lpstr>EFQM Mükemmellik Modeli’nin Çıktı Kriterleri </vt:lpstr>
      <vt:lpstr>Slayt 22</vt:lpstr>
      <vt:lpstr>PUANLANDIRMA SİSTEMİ</vt:lpstr>
      <vt:lpstr>TÜRKİYE DE AVRUPA KALİTE ÖDÜLÜ ALAN ŞİRKETLER</vt:lpstr>
      <vt:lpstr>Slayt 25</vt:lpstr>
      <vt:lpstr>    Kamu Sektöründe Ulusal Kalite Ödülü Alan Kuruluşlar   x 2002  KOCAELİ SANAYİ ODASI  x 2004  uluslar arasI NaKLİYECİLER DERNEĞİ    x 2006  Eskişehir Doğum ve çocuk hastalIklarI HASTANESİ        </vt:lpstr>
    </vt:vector>
  </TitlesOfParts>
  <Company>yalcin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banu</dc:creator>
  <cp:lastModifiedBy>Lg</cp:lastModifiedBy>
  <cp:revision>27</cp:revision>
  <dcterms:created xsi:type="dcterms:W3CDTF">2003-11-08T21:30:41Z</dcterms:created>
  <dcterms:modified xsi:type="dcterms:W3CDTF">2012-11-19T22:19:16Z</dcterms:modified>
</cp:coreProperties>
</file>