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7099300" cy="10234613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25"/>
    <p:penClr>
      <a:schemeClr val="tx1"/>
    </p:penClr>
  </p:showPr>
  <p:clrMru>
    <a:srgbClr val="CCFFFF"/>
    <a:srgbClr val="B2B2B2"/>
    <a:srgbClr val="FFFFFF"/>
    <a:srgbClr val="CC9900"/>
    <a:srgbClr val="090807"/>
    <a:srgbClr val="2A069E"/>
    <a:srgbClr val="FF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50" d="100"/>
          <a:sy n="50" d="100"/>
        </p:scale>
        <p:origin x="-6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4F438D5-AECB-415B-85A1-81657B7413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D87DFA-0EF3-4980-A7F4-C21BB1C0134E}" type="datetimeFigureOut">
              <a:rPr lang="tr-TR"/>
              <a:pPr>
                <a:defRPr/>
              </a:pPr>
              <a:t>20.11.2012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B82C4D1-6665-4100-B368-54739F30F5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89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DFB2E7-B0F6-4255-8BEE-A9EF038CDD65}" type="slidenum">
              <a:rPr lang="tr-TR" smtClean="0"/>
              <a:pPr/>
              <a:t>25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5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4CD0F-4313-42C7-9AC5-826239CFBE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64191-4D5D-4EA4-B2E3-A965786798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B6DEF-C5A1-4799-B139-5B42504A0F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20574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75B68-6F64-4381-8132-E2F13E6400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8E851-C227-4B36-BDA2-0071B2797D4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83E73-B012-4A06-89A9-314F48E1AD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997A-678A-40F2-9536-DAB537C78F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6FA4A-610E-4B8F-A894-754A331ACC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1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E4C78-A2B7-4E9B-920D-E9D2D202AF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FFDBD-5F4B-426C-BC0F-013F3053BE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DC50A-29D6-4ECD-A225-9F070997B7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AA05-5C3A-4FD9-9052-2F1FF1654C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efqm.org/welcome.asp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7 Metin Yer Tutucusu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76137C-5066-4520-95E6-8E60C89BE9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40" name="Picture 12" descr="efqmLogo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3" r:id="rId4"/>
    <p:sldLayoutId id="2147483819" r:id="rId5"/>
    <p:sldLayoutId id="2147483814" r:id="rId6"/>
    <p:sldLayoutId id="2147483820" r:id="rId7"/>
    <p:sldLayoutId id="2147483821" r:id="rId8"/>
    <p:sldLayoutId id="2147483822" r:id="rId9"/>
    <p:sldLayoutId id="2147483815" r:id="rId10"/>
    <p:sldLayoutId id="2147483823" r:id="rId11"/>
    <p:sldLayoutId id="214748382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fqm.org/welcome.asp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908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133600"/>
            <a:ext cx="60198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smtClean="0">
                <a:cs typeface="Times New Roman" charset="0"/>
              </a:rPr>
              <a:t>YÜRÜTME ORGANI:</a:t>
            </a:r>
            <a:r>
              <a:rPr lang="tr-TR" smtClean="0"/>
              <a:t> 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752600"/>
            <a:ext cx="8610600" cy="4114800"/>
          </a:xfrm>
        </p:spPr>
        <p:txBody>
          <a:bodyPr/>
          <a:lstStyle/>
          <a:p>
            <a:pPr algn="just" eaLnBrk="1" hangingPunct="1"/>
            <a:r>
              <a:rPr lang="tr-TR" sz="2800" smtClean="0">
                <a:cs typeface="Times New Roman" charset="0"/>
              </a:rPr>
              <a:t>Komitenin yürütme organı; organizasyonun 20 asil üyesinden oluşmaktadır. Bu üyelerde ticari mükemmellik, toplam kalite ve sorumluluk anlayışı ön plandadır.</a:t>
            </a:r>
          </a:p>
          <a:p>
            <a:pPr algn="just" eaLnBrk="1" hangingPunct="1"/>
            <a:r>
              <a:rPr lang="tr-TR" sz="2800" smtClean="0">
                <a:cs typeface="Times New Roman" charset="0"/>
              </a:rPr>
              <a:t>	Komite EFQM’ in başarısını desteklemek, stratejik yönlendirme, ticari projeler, monitör planları yönlendirme gibi mevzuatları içerir.</a:t>
            </a:r>
          </a:p>
          <a:p>
            <a:pPr algn="just" eaLnBrk="1" hangingPunct="1"/>
            <a:r>
              <a:rPr lang="tr-TR" sz="2800" smtClean="0">
                <a:cs typeface="Times New Roman" charset="0"/>
              </a:rPr>
              <a:t>	Yönetimdeki yürütme organı kendi içinde yılda 4 kez toplanır ve  rapor verir.</a:t>
            </a:r>
          </a:p>
          <a:p>
            <a:pPr eaLnBrk="1" hangingPunct="1">
              <a:buFontTx/>
              <a:buNone/>
            </a:pPr>
            <a:endParaRPr lang="tr-TR" sz="2800" smtClean="0"/>
          </a:p>
        </p:txBody>
      </p:sp>
      <p:pic>
        <p:nvPicPr>
          <p:cNvPr id="20484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8153400" cy="3048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 smtClean="0">
                <a:cs typeface="Times New Roman" charset="0"/>
              </a:rPr>
              <a:t>EFQM</a:t>
            </a:r>
            <a:r>
              <a:rPr lang="tr-TR" sz="4000" smtClean="0">
                <a:cs typeface="Times New Roman" charset="0"/>
              </a:rPr>
              <a:t> sadece mükemmele ulaşmayı değil, mükemmeliyetçiliği hedef olarak toplam kaliteyi arttırmayı amaç haline dönüşmüştür.</a:t>
            </a:r>
            <a:br>
              <a:rPr lang="tr-TR" sz="4000" smtClean="0">
                <a:cs typeface="Times New Roman" charset="0"/>
              </a:rPr>
            </a:br>
            <a:endParaRPr lang="tr-TR" sz="4000" smtClean="0">
              <a:cs typeface="Times New Roman" charset="0"/>
            </a:endParaRPr>
          </a:p>
        </p:txBody>
      </p:sp>
      <p:pic>
        <p:nvPicPr>
          <p:cNvPr id="21507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smtClean="0">
                <a:cs typeface="Times New Roman" charset="0"/>
              </a:rPr>
              <a:t>EFQM Mükemmellik Modeli</a:t>
            </a:r>
            <a:r>
              <a:rPr lang="tr-TR" smtClean="0"/>
              <a:t> 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905000"/>
            <a:ext cx="8686800" cy="4114800"/>
          </a:xfrm>
        </p:spPr>
        <p:txBody>
          <a:bodyPr/>
          <a:lstStyle/>
          <a:p>
            <a:pPr eaLnBrk="1" hangingPunct="1"/>
            <a:r>
              <a:rPr lang="tr-TR" sz="2800" smtClean="0">
                <a:cs typeface="Times New Roman" charset="0"/>
              </a:rPr>
              <a:t>Avrupa Kalite Ödülü sürecini yöneten Avrupa Kalite Yönetim Vakfı’nın (EFQM) hedefi Avrupalı kuruluşların sürdürülebilir bir mükemmellikle yönetilmesini sağlayacak toplam kalite yönetimi anlayışının yaygınlaşmasını kolaylaştırarak Avrupa’nın rekabet gücünü yükseltmeye  yardımcı olmaktır.</a:t>
            </a:r>
          </a:p>
          <a:p>
            <a:pPr eaLnBrk="1" hangingPunct="1"/>
            <a:r>
              <a:rPr lang="tr-TR" sz="2800" smtClean="0">
                <a:cs typeface="Times New Roman" charset="0"/>
              </a:rPr>
              <a:t>Bu amaçla aralarında Türkiye’nin de bulunduğu çeşitli ülkelerin yöneticileri ve yönetim uzmanları ile birlikte mükemmellik modeli oluşturulmuştur.</a:t>
            </a:r>
          </a:p>
        </p:txBody>
      </p:sp>
      <p:pic>
        <p:nvPicPr>
          <p:cNvPr id="22532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914400"/>
            <a:ext cx="8610600" cy="55626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tr-TR" sz="2800" smtClean="0"/>
              <a:t>1992 yılından beri kullanılan mükemmellik modeli sadece Avrupa da değil Japonya’dan Avustralya’ya,  Hindistan’a ve bir çok ülkede yaygınlaştırılmıştır.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tr-TR" sz="2800" smtClean="0"/>
              <a:t>Mükemmellik modeli TKY’nin ya da mükemmellik kültürünün belli başlı boyutlarını tanımlayan, bir yönetim çerçevesini sunar.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tr-TR" sz="2800" smtClean="0"/>
              <a:t>Bu modele sektör, büyüklük ya da gelişmişlik düzeyinden bağımsız her tür kurum ve kuruluş uygulayabilir.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tr-TR" sz="2800" smtClean="0"/>
              <a:t>Mükemmellik modeli kuruluşlara mükemmelliğe giden yolda nerede olduklarını gösteren, darboğazlarını saptamalarına yardımcı olan ve uygun çözümlerin kullanımını destekleyen pratik bir yönetim aracıdır.</a:t>
            </a:r>
          </a:p>
        </p:txBody>
      </p:sp>
      <p:pic>
        <p:nvPicPr>
          <p:cNvPr id="23555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AutoShape 43"/>
          <p:cNvSpPr>
            <a:spLocks noChangeArrowheads="1"/>
          </p:cNvSpPr>
          <p:nvPr/>
        </p:nvSpPr>
        <p:spPr bwMode="auto">
          <a:xfrm>
            <a:off x="381000" y="762000"/>
            <a:ext cx="4876800" cy="914400"/>
          </a:xfrm>
          <a:prstGeom prst="rightArrow">
            <a:avLst>
              <a:gd name="adj1" fmla="val 50000"/>
              <a:gd name="adj2" fmla="val 133333"/>
            </a:avLst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200">
                <a:cs typeface="Times New Roman" charset="0"/>
              </a:rPr>
              <a:t>            </a:t>
            </a:r>
            <a:r>
              <a:rPr lang="tr-TR" b="1">
                <a:solidFill>
                  <a:srgbClr val="090807"/>
                </a:solidFill>
                <a:cs typeface="Times New Roman" charset="0"/>
              </a:rPr>
              <a:t>GİRDİLER</a:t>
            </a:r>
          </a:p>
          <a:p>
            <a:pPr eaLnBrk="0" hangingPunct="0"/>
            <a:endParaRPr lang="tr-TR" sz="2800" b="1"/>
          </a:p>
        </p:txBody>
      </p:sp>
      <p:sp>
        <p:nvSpPr>
          <p:cNvPr id="24580" name="AutoShape 42"/>
          <p:cNvSpPr>
            <a:spLocks noChangeArrowheads="1"/>
          </p:cNvSpPr>
          <p:nvPr/>
        </p:nvSpPr>
        <p:spPr bwMode="auto">
          <a:xfrm>
            <a:off x="5410200" y="838200"/>
            <a:ext cx="3048000" cy="838200"/>
          </a:xfrm>
          <a:prstGeom prst="rightArrow">
            <a:avLst>
              <a:gd name="adj1" fmla="val 50000"/>
              <a:gd name="adj2" fmla="val 90909"/>
            </a:avLst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200">
                <a:solidFill>
                  <a:srgbClr val="090807"/>
                </a:solidFill>
                <a:cs typeface="Times New Roman" charset="0"/>
              </a:rPr>
              <a:t>                </a:t>
            </a:r>
            <a:r>
              <a:rPr lang="tr-TR" sz="1000">
                <a:solidFill>
                  <a:srgbClr val="090807"/>
                </a:solidFill>
                <a:cs typeface="Times New Roman" charset="0"/>
              </a:rPr>
              <a:t> </a:t>
            </a: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SONUÇLAR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24581" name="AutoShape 41"/>
          <p:cNvSpPr>
            <a:spLocks noChangeArrowheads="1"/>
          </p:cNvSpPr>
          <p:nvPr/>
        </p:nvSpPr>
        <p:spPr bwMode="auto">
          <a:xfrm>
            <a:off x="457200" y="5410200"/>
            <a:ext cx="8077200" cy="609600"/>
          </a:xfrm>
          <a:prstGeom prst="leftArrow">
            <a:avLst>
              <a:gd name="adj1" fmla="val 50000"/>
              <a:gd name="adj2" fmla="val 33125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200">
                <a:solidFill>
                  <a:srgbClr val="090807"/>
                </a:solidFill>
                <a:cs typeface="Times New Roman" charset="0"/>
              </a:rPr>
              <a:t>                       </a:t>
            </a:r>
            <a:r>
              <a:rPr lang="tr-TR" sz="1200">
                <a:solidFill>
                  <a:srgbClr val="090807"/>
                </a:solidFill>
              </a:rPr>
              <a:t>                             </a:t>
            </a: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YENİLİKÇİLİK VE ÖĞRENME</a:t>
            </a:r>
          </a:p>
          <a:p>
            <a:pPr eaLnBrk="0" hangingPunct="0"/>
            <a:endParaRPr lang="tr-TR">
              <a:solidFill>
                <a:srgbClr val="090807"/>
              </a:solidFill>
            </a:endParaRPr>
          </a:p>
        </p:txBody>
      </p:sp>
      <p:sp>
        <p:nvSpPr>
          <p:cNvPr id="24582" name="Rectangle 40"/>
          <p:cNvSpPr>
            <a:spLocks noChangeArrowheads="1"/>
          </p:cNvSpPr>
          <p:nvPr/>
        </p:nvSpPr>
        <p:spPr bwMode="auto">
          <a:xfrm>
            <a:off x="381000" y="1828800"/>
            <a:ext cx="1447800" cy="34290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1000">
                <a:solidFill>
                  <a:srgbClr val="090807"/>
                </a:solidFill>
                <a:cs typeface="Times New Roman" charset="0"/>
              </a:rPr>
              <a:t>   </a:t>
            </a:r>
            <a:endParaRPr lang="tr-TR" sz="1000">
              <a:solidFill>
                <a:srgbClr val="090807"/>
              </a:solidFill>
            </a:endParaRPr>
          </a:p>
          <a:p>
            <a:pPr eaLnBrk="0" hangingPunct="0"/>
            <a:endParaRPr lang="tr-TR" sz="1000">
              <a:solidFill>
                <a:srgbClr val="090807"/>
              </a:solidFill>
            </a:endParaRPr>
          </a:p>
          <a:p>
            <a:pPr eaLnBrk="0" hangingPunct="0"/>
            <a:endParaRPr lang="tr-TR" sz="1000">
              <a:solidFill>
                <a:srgbClr val="090807"/>
              </a:solidFill>
            </a:endParaRPr>
          </a:p>
          <a:p>
            <a:pPr eaLnBrk="0" hangingPunct="0"/>
            <a:r>
              <a:rPr lang="tr-TR" sz="1000">
                <a:solidFill>
                  <a:srgbClr val="090807"/>
                </a:solidFill>
                <a:cs typeface="Times New Roman" charset="0"/>
              </a:rPr>
              <a:t> </a:t>
            </a:r>
            <a:r>
              <a:rPr lang="tr-TR" sz="1800" b="1">
                <a:solidFill>
                  <a:srgbClr val="090807"/>
                </a:solidFill>
                <a:cs typeface="Times New Roman" charset="0"/>
              </a:rPr>
              <a:t>LİDERLİK</a:t>
            </a:r>
          </a:p>
          <a:p>
            <a:pPr eaLnBrk="0" hangingPunct="0"/>
            <a:r>
              <a:rPr lang="tr-TR" sz="1800" b="1">
                <a:solidFill>
                  <a:srgbClr val="090807"/>
                </a:solidFill>
                <a:cs typeface="Times New Roman" charset="0"/>
              </a:rPr>
              <a:t>       %10</a:t>
            </a:r>
          </a:p>
          <a:p>
            <a:pPr eaLnBrk="0" hangingPunct="0"/>
            <a:endParaRPr lang="tr-TR" sz="1800" b="1">
              <a:solidFill>
                <a:srgbClr val="090807"/>
              </a:solidFill>
            </a:endParaRPr>
          </a:p>
        </p:txBody>
      </p:sp>
      <p:sp>
        <p:nvSpPr>
          <p:cNvPr id="24583" name="Rectangle 39"/>
          <p:cNvSpPr>
            <a:spLocks noChangeArrowheads="1"/>
          </p:cNvSpPr>
          <p:nvPr/>
        </p:nvSpPr>
        <p:spPr bwMode="auto">
          <a:xfrm>
            <a:off x="3857625" y="1857375"/>
            <a:ext cx="1371600" cy="33528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  <a:p>
            <a:pPr eaLnBrk="0" hangingPunct="0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SÜREÇLER</a:t>
            </a:r>
          </a:p>
          <a:p>
            <a:pPr eaLnBrk="0" hangingPunct="0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    %14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24584" name="Rectangle 38"/>
          <p:cNvSpPr>
            <a:spLocks noChangeArrowheads="1"/>
          </p:cNvSpPr>
          <p:nvPr/>
        </p:nvSpPr>
        <p:spPr bwMode="auto">
          <a:xfrm>
            <a:off x="2133600" y="1828800"/>
            <a:ext cx="1295400" cy="941388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 sz="1600" b="1">
              <a:solidFill>
                <a:srgbClr val="090807"/>
              </a:solidFill>
            </a:endParaRPr>
          </a:p>
          <a:p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Çalışanlar</a:t>
            </a:r>
          </a:p>
          <a:p>
            <a:pPr eaLnBrk="0" hangingPunct="0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   %9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24585" name="Rectangle 37"/>
          <p:cNvSpPr>
            <a:spLocks noChangeArrowheads="1"/>
          </p:cNvSpPr>
          <p:nvPr/>
        </p:nvSpPr>
        <p:spPr bwMode="auto">
          <a:xfrm>
            <a:off x="2133600" y="2971800"/>
            <a:ext cx="1295400" cy="9906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Politika ve Strateji</a:t>
            </a:r>
          </a:p>
          <a:p>
            <a:pPr eaLnBrk="0" hangingPunct="0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   %8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24586" name="Rectangle 36"/>
          <p:cNvSpPr>
            <a:spLocks noChangeArrowheads="1"/>
          </p:cNvSpPr>
          <p:nvPr/>
        </p:nvSpPr>
        <p:spPr bwMode="auto">
          <a:xfrm>
            <a:off x="2133600" y="4191000"/>
            <a:ext cx="1295400" cy="9906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İşbirlikleri</a:t>
            </a:r>
            <a:br>
              <a:rPr lang="tr-TR" sz="1600" b="1">
                <a:solidFill>
                  <a:srgbClr val="090807"/>
                </a:solidFill>
                <a:cs typeface="Times New Roman" charset="0"/>
              </a:rPr>
            </a:b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ve Kaynaklar</a:t>
            </a:r>
          </a:p>
          <a:p>
            <a:pPr algn="ctr" eaLnBrk="0" hangingPunct="0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%9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24587" name="Rectangle 35"/>
          <p:cNvSpPr>
            <a:spLocks noChangeArrowheads="1"/>
          </p:cNvSpPr>
          <p:nvPr/>
        </p:nvSpPr>
        <p:spPr bwMode="auto">
          <a:xfrm>
            <a:off x="5410200" y="1828800"/>
            <a:ext cx="1447800" cy="1066800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400" b="1">
                <a:solidFill>
                  <a:srgbClr val="090807"/>
                </a:solidFill>
                <a:cs typeface="Times New Roman" charset="0"/>
              </a:rPr>
              <a:t>Çalışanlarla</a:t>
            </a:r>
            <a:br>
              <a:rPr lang="tr-TR" sz="1400" b="1">
                <a:solidFill>
                  <a:srgbClr val="090807"/>
                </a:solidFill>
                <a:cs typeface="Times New Roman" charset="0"/>
              </a:rPr>
            </a:br>
            <a:r>
              <a:rPr lang="tr-TR" sz="1400" b="1">
                <a:solidFill>
                  <a:srgbClr val="090807"/>
                </a:solidFill>
                <a:cs typeface="Times New Roman" charset="0"/>
              </a:rPr>
              <a:t>      İlgili</a:t>
            </a:r>
            <a:br>
              <a:rPr lang="tr-TR" sz="1400" b="1">
                <a:solidFill>
                  <a:srgbClr val="090807"/>
                </a:solidFill>
                <a:cs typeface="Times New Roman" charset="0"/>
              </a:rPr>
            </a:br>
            <a:r>
              <a:rPr lang="tr-TR" sz="1400" b="1">
                <a:solidFill>
                  <a:srgbClr val="090807"/>
                </a:solidFill>
                <a:cs typeface="Times New Roman" charset="0"/>
              </a:rPr>
              <a:t>   Sonuçlar </a:t>
            </a:r>
            <a:br>
              <a:rPr lang="tr-TR" sz="1400" b="1">
                <a:solidFill>
                  <a:srgbClr val="090807"/>
                </a:solidFill>
                <a:cs typeface="Times New Roman" charset="0"/>
              </a:rPr>
            </a:br>
            <a:r>
              <a:rPr lang="tr-TR" sz="1400" b="1">
                <a:solidFill>
                  <a:srgbClr val="090807"/>
                </a:solidFill>
                <a:cs typeface="Times New Roman" charset="0"/>
              </a:rPr>
              <a:t>       %9</a:t>
            </a:r>
          </a:p>
          <a:p>
            <a:pPr eaLnBrk="0" hangingPunct="0"/>
            <a:endParaRPr lang="tr-TR" sz="1400" b="1">
              <a:solidFill>
                <a:srgbClr val="090807"/>
              </a:solidFill>
            </a:endParaRPr>
          </a:p>
        </p:txBody>
      </p:sp>
      <p:sp>
        <p:nvSpPr>
          <p:cNvPr id="24588" name="Rectangle 34"/>
          <p:cNvSpPr>
            <a:spLocks noChangeArrowheads="1"/>
          </p:cNvSpPr>
          <p:nvPr/>
        </p:nvSpPr>
        <p:spPr bwMode="auto">
          <a:xfrm>
            <a:off x="5410200" y="3048000"/>
            <a:ext cx="1447800" cy="990600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Müşterilerle</a:t>
            </a:r>
            <a:br>
              <a:rPr lang="tr-TR" sz="1600" b="1">
                <a:solidFill>
                  <a:srgbClr val="090807"/>
                </a:solidFill>
                <a:cs typeface="Times New Roman" charset="0"/>
              </a:rPr>
            </a:b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   İlgili</a:t>
            </a:r>
            <a:br>
              <a:rPr lang="tr-TR" sz="1600" b="1">
                <a:solidFill>
                  <a:srgbClr val="090807"/>
                </a:solidFill>
                <a:cs typeface="Times New Roman" charset="0"/>
              </a:rPr>
            </a:b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Sonuçlar</a:t>
            </a:r>
            <a:br>
              <a:rPr lang="tr-TR" sz="1600" b="1">
                <a:solidFill>
                  <a:srgbClr val="090807"/>
                </a:solidFill>
                <a:cs typeface="Times New Roman" charset="0"/>
              </a:rPr>
            </a:b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   %20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24589" name="Rectangle 33"/>
          <p:cNvSpPr>
            <a:spLocks noChangeArrowheads="1"/>
          </p:cNvSpPr>
          <p:nvPr/>
        </p:nvSpPr>
        <p:spPr bwMode="auto">
          <a:xfrm>
            <a:off x="5410200" y="4191000"/>
            <a:ext cx="1447800" cy="990600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Toplumla</a:t>
            </a:r>
          </a:p>
          <a:p>
            <a:pPr algn="ctr" eaLnBrk="0" hangingPunct="0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  İlgili Sonuçlar</a:t>
            </a:r>
            <a:br>
              <a:rPr lang="tr-TR" sz="1600" b="1">
                <a:solidFill>
                  <a:srgbClr val="090807"/>
                </a:solidFill>
                <a:cs typeface="Times New Roman" charset="0"/>
              </a:rPr>
            </a:b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   %6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24590" name="Rectangle 32"/>
          <p:cNvSpPr>
            <a:spLocks noChangeArrowheads="1"/>
          </p:cNvSpPr>
          <p:nvPr/>
        </p:nvSpPr>
        <p:spPr bwMode="auto">
          <a:xfrm>
            <a:off x="7010400" y="1828800"/>
            <a:ext cx="1524000" cy="3352800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sz="1200">
                <a:solidFill>
                  <a:srgbClr val="090807"/>
                </a:solidFill>
                <a:cs typeface="Times New Roman" charset="0"/>
              </a:rPr>
              <a:t> </a:t>
            </a:r>
          </a:p>
          <a:p>
            <a:pPr eaLnBrk="0" hangingPunct="0"/>
            <a:r>
              <a:rPr lang="tr-TR" sz="900">
                <a:solidFill>
                  <a:srgbClr val="090807"/>
                </a:solidFill>
                <a:cs typeface="Times New Roman" charset="0"/>
              </a:rPr>
              <a:t> </a:t>
            </a:r>
            <a:endParaRPr lang="tr-TR" sz="1200">
              <a:solidFill>
                <a:srgbClr val="090807"/>
              </a:solidFill>
              <a:cs typeface="Times New Roman" charset="0"/>
            </a:endParaRPr>
          </a:p>
          <a:p>
            <a:pPr eaLnBrk="0" hangingPunct="0"/>
            <a:r>
              <a:rPr lang="tr-TR" sz="900">
                <a:solidFill>
                  <a:srgbClr val="090807"/>
                </a:solidFill>
                <a:cs typeface="Times New Roman" charset="0"/>
              </a:rPr>
              <a:t> </a:t>
            </a:r>
            <a:endParaRPr lang="tr-TR" sz="1200">
              <a:solidFill>
                <a:srgbClr val="090807"/>
              </a:solidFill>
              <a:cs typeface="Times New Roman" charset="0"/>
            </a:endParaRPr>
          </a:p>
          <a:p>
            <a:pPr eaLnBrk="0" hangingPunct="0"/>
            <a:r>
              <a:rPr lang="tr-TR" sz="900">
                <a:solidFill>
                  <a:srgbClr val="090807"/>
                </a:solidFill>
                <a:cs typeface="Times New Roman" charset="0"/>
              </a:rPr>
              <a:t> </a:t>
            </a:r>
            <a:endParaRPr lang="tr-TR" sz="1200">
              <a:solidFill>
                <a:srgbClr val="090807"/>
              </a:solidFill>
              <a:cs typeface="Times New Roman" charset="0"/>
            </a:endParaRPr>
          </a:p>
          <a:p>
            <a:pPr eaLnBrk="0" hangingPunct="0"/>
            <a:r>
              <a:rPr lang="tr-TR" sz="900">
                <a:solidFill>
                  <a:srgbClr val="090807"/>
                </a:solidFill>
                <a:cs typeface="Times New Roman" charset="0"/>
              </a:rPr>
              <a:t>       </a:t>
            </a:r>
            <a:endParaRPr lang="tr-TR" sz="900">
              <a:solidFill>
                <a:srgbClr val="090807"/>
              </a:solidFill>
            </a:endParaRPr>
          </a:p>
          <a:p>
            <a:pPr eaLnBrk="0" hangingPunct="0"/>
            <a:endParaRPr lang="tr-TR" sz="900">
              <a:solidFill>
                <a:srgbClr val="090807"/>
              </a:solidFill>
            </a:endParaRPr>
          </a:p>
          <a:p>
            <a:pPr algn="ctr" eaLnBrk="0" hangingPunct="0"/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TEMEL PERFORMANS</a:t>
            </a:r>
            <a:br>
              <a:rPr lang="tr-TR" sz="1600" b="1">
                <a:solidFill>
                  <a:srgbClr val="090807"/>
                </a:solidFill>
                <a:cs typeface="Times New Roman" charset="0"/>
              </a:rPr>
            </a:b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 SONUÇLARI</a:t>
            </a:r>
            <a:br>
              <a:rPr lang="tr-TR" sz="1600" b="1">
                <a:solidFill>
                  <a:srgbClr val="090807"/>
                </a:solidFill>
                <a:cs typeface="Times New Roman" charset="0"/>
              </a:rPr>
            </a:br>
            <a:r>
              <a:rPr lang="tr-TR" sz="1600" b="1">
                <a:solidFill>
                  <a:srgbClr val="090807"/>
                </a:solidFill>
                <a:cs typeface="Times New Roman" charset="0"/>
              </a:rPr>
              <a:t> %15</a:t>
            </a:r>
          </a:p>
          <a:p>
            <a:pPr eaLnBrk="0" hangingPunct="0"/>
            <a:endParaRPr lang="tr-TR" sz="1600" b="1">
              <a:solidFill>
                <a:srgbClr val="090807"/>
              </a:solidFill>
            </a:endParaRPr>
          </a:p>
        </p:txBody>
      </p:sp>
      <p:sp>
        <p:nvSpPr>
          <p:cNvPr id="18490" name="Rectangle 58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77724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u="sng" dirty="0" smtClean="0">
                <a:solidFill>
                  <a:srgbClr val="FF0000"/>
                </a:solidFill>
                <a:latin typeface="Verdana" pitchFamily="34" charset="0"/>
              </a:rPr>
              <a:t>EFQM  MÜKEMMELLİK  MODELİ</a:t>
            </a:r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838200"/>
            <a:ext cx="8686800" cy="5105400"/>
          </a:xfrm>
        </p:spPr>
        <p:txBody>
          <a:bodyPr/>
          <a:lstStyle/>
          <a:p>
            <a:pPr eaLnBrk="1" hangingPunct="1"/>
            <a:r>
              <a:rPr lang="tr-TR" sz="2800" smtClean="0">
                <a:cs typeface="Times New Roman" charset="0"/>
              </a:rPr>
              <a:t>EFQM Mükemmellik Modeli, 5’i girdi, 4’ü sonuç kriteri olmak üzere dokuz ana kriterden oluşmaktadır. 9 ana kriter 32 alt kriter ile desteklenmektedir. </a:t>
            </a:r>
            <a:endParaRPr lang="tr-TR" sz="2800" smtClean="0"/>
          </a:p>
          <a:p>
            <a:pPr eaLnBrk="1" hangingPunct="1"/>
            <a:r>
              <a:rPr lang="tr-TR" sz="2800" smtClean="0">
                <a:cs typeface="Times New Roman" charset="0"/>
              </a:rPr>
              <a:t>Girdi kriterleri kuruluşun yaptığı faaliyetleri içerirken, sonuç kriterleri ise o kuruluşun neler gerçekleştirdiğini göstermektedir</a:t>
            </a:r>
            <a:r>
              <a:rPr lang="tr-TR" sz="2800" smtClean="0"/>
              <a:t>.</a:t>
            </a:r>
          </a:p>
          <a:p>
            <a:pPr eaLnBrk="1" hangingPunct="1"/>
            <a:r>
              <a:rPr lang="tr-TR" sz="2800" smtClean="0">
                <a:cs typeface="Times New Roman" charset="0"/>
              </a:rPr>
              <a:t> EFQM Mükemmellik Modeli’nin başarılı bir biçimde uygulanabilmesi ancak Toplam Kalite temel kavramlarının iyi bir şekilde anlaşılmasıyla mümkündür.</a:t>
            </a:r>
          </a:p>
          <a:p>
            <a:pPr eaLnBrk="1" hangingPunct="1"/>
            <a:endParaRPr lang="tr-TR" sz="2800" smtClean="0">
              <a:cs typeface="Times New Roman" charset="0"/>
            </a:endParaRPr>
          </a:p>
        </p:txBody>
      </p:sp>
      <p:pic>
        <p:nvPicPr>
          <p:cNvPr id="25603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100" b="1" smtClean="0">
                <a:cs typeface="Times New Roman" charset="0"/>
              </a:rPr>
              <a:t>EFQM Mükemmellik Modeli’nin Girdi Kriterleri</a:t>
            </a:r>
            <a:r>
              <a:rPr lang="tr-TR" smtClean="0"/>
              <a:t> 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371600"/>
            <a:ext cx="8610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b="1" smtClean="0">
                <a:cs typeface="Times New Roman" charset="0"/>
              </a:rPr>
              <a:t>1. Liderlik</a:t>
            </a:r>
            <a:r>
              <a:rPr lang="tr-TR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cs typeface="Times New Roman" charset="0"/>
              </a:rPr>
              <a:t>1a – Liderler kuruluşun misyon, vizyon ve değerlerini nasıl oluşturmakta ve bir Mükemmellik kültürü doğrultusunda nasıl örnek olmaktadır.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cs typeface="Times New Roman" charset="0"/>
              </a:rPr>
              <a:t>1b – Liderler Kuruluşun yönetim sisteminin oluşturulması, bu sistemin yaşama geçirilmesi ve sürekli olarak iyileştirilmesi çalışmalarında kişisel olarak nasıl rol almaktadırlar.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cs typeface="Times New Roman" charset="0"/>
              </a:rPr>
              <a:t>1c – Liderler müşterilerle, işbirliği yapılan kuruluşlarla ve toplumun temsilcileri ile ilişkileri nasıl yürütmektedir.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cs typeface="Times New Roman" charset="0"/>
              </a:rPr>
              <a:t>1d – Liderler kuruluşun çalışanlarını nasıl motive etmekte, desteklemekte ve tanımaktadırlar.</a:t>
            </a:r>
            <a:r>
              <a:rPr lang="tr-TR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cs typeface="Times New Roman" charset="0"/>
              </a:rPr>
              <a:t>1e –  Liderler kurumsal değişim ihtiyacını nasıl belirler ve değişime öncülük etmektedirler.</a:t>
            </a:r>
            <a:endParaRPr lang="tr-TR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</p:txBody>
      </p:sp>
      <p:pic>
        <p:nvPicPr>
          <p:cNvPr id="26628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228600"/>
            <a:ext cx="8001000" cy="6172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tr-TR" sz="2800" b="1" smtClean="0"/>
              <a:t>2. </a:t>
            </a:r>
            <a:r>
              <a:rPr lang="tr-TR" sz="2800" b="1" smtClean="0">
                <a:cs typeface="Times New Roman" charset="0"/>
              </a:rPr>
              <a:t>Politika ve Strateji</a:t>
            </a:r>
            <a:r>
              <a:rPr lang="tr-TR" sz="2800" smtClean="0"/>
              <a:t> 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2a – Politika ve strateji, paydaşların mevcut durumundaki ve gelecekteki gereksinim ve beklentilerini nasıl temel almaktadır.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2b - Politika ve strateji, performans ölçümü, araştırma, öğrenme ve yaratıcılıkla ilgili çalışmalardan elde edilen bilgileri nasıl temel almaktadır.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2c - Politika ve strateji, nasıl oluşturulmakta, gözden geçirilmekte ve güçlendirilmektedir.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2d - Politika ve stratejinin yayılımı,  kilit süreçler çerçevesi içinde nasıl gerçekleştirilmektedir.</a:t>
            </a:r>
          </a:p>
        </p:txBody>
      </p:sp>
      <p:pic>
        <p:nvPicPr>
          <p:cNvPr id="27651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457200"/>
            <a:ext cx="8077200" cy="5715000"/>
          </a:xfrm>
        </p:spPr>
        <p:txBody>
          <a:bodyPr/>
          <a:lstStyle/>
          <a:p>
            <a:pPr eaLnBrk="1" hangingPunct="1"/>
            <a:r>
              <a:rPr lang="tr-TR" sz="2800" b="1" smtClean="0"/>
              <a:t>3. </a:t>
            </a:r>
            <a:r>
              <a:rPr lang="tr-TR" sz="2800" b="1" smtClean="0">
                <a:cs typeface="Times New Roman" charset="0"/>
              </a:rPr>
              <a:t>Çalışanlar</a:t>
            </a:r>
            <a:r>
              <a:rPr lang="tr-TR" sz="2800" smtClean="0"/>
              <a:t> 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3a – İnsan kaynakları nasıl planlanmakta, yönetilmekte ve iyileştirilmektedir.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3b – Çalışanların bilgi birikimleri ve yetkinlikleri nasıl belirlenmekte, geliştirilmekte ve sürdürülmektedir.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3c – Çalışanların katılımı ve yetkelendirilmesi nasıl sağlanmaktadır.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3d – Çalışanlar ile kuruluş arasında nasıl bir diyalog söz konusudur.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3e – Çalışanlar nasıl takdir edilmekte, tanınmakta ve gözetilmektedir.</a:t>
            </a:r>
          </a:p>
          <a:p>
            <a:pPr eaLnBrk="1" hangingPunct="1">
              <a:buFontTx/>
              <a:buNone/>
            </a:pPr>
            <a:endParaRPr lang="tr-TR" sz="2800" smtClean="0"/>
          </a:p>
        </p:txBody>
      </p:sp>
      <p:pic>
        <p:nvPicPr>
          <p:cNvPr id="28675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304800"/>
            <a:ext cx="8229600" cy="5911850"/>
          </a:xfrm>
        </p:spPr>
        <p:txBody>
          <a:bodyPr/>
          <a:lstStyle/>
          <a:p>
            <a:pPr eaLnBrk="1" hangingPunct="1"/>
            <a:endParaRPr lang="tr-TR" sz="2800" b="1" smtClean="0"/>
          </a:p>
          <a:p>
            <a:pPr eaLnBrk="1" hangingPunct="1"/>
            <a:endParaRPr lang="tr-TR" sz="2800" b="1" smtClean="0"/>
          </a:p>
          <a:p>
            <a:pPr eaLnBrk="1" hangingPunct="1"/>
            <a:r>
              <a:rPr lang="tr-TR" sz="2800" b="1" smtClean="0"/>
              <a:t>4. </a:t>
            </a:r>
            <a:r>
              <a:rPr lang="tr-TR" sz="2800" b="1" smtClean="0">
                <a:cs typeface="Times New Roman" charset="0"/>
              </a:rPr>
              <a:t>İşbirlikleri ve Kaynaklar</a:t>
            </a:r>
            <a:r>
              <a:rPr lang="tr-TR" sz="2800" smtClean="0"/>
              <a:t> 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4a – Kuruluş dışı işbirlikleri nasıl yönetilmektedir.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4b – Finansal kaynaklar nasıl yönetilmektedir.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4c – Binalar, donanım ve malzemeler nasıl yönetilmektedir.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4d – Teknoloji nasıl yönetilmektedir.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4e – Bilgi ve bilgi birikimi nasıl yönetilmektedir.</a:t>
            </a:r>
          </a:p>
          <a:p>
            <a:pPr eaLnBrk="1" hangingPunct="1">
              <a:buFontTx/>
              <a:buNone/>
            </a:pPr>
            <a:endParaRPr lang="tr-TR" sz="2800" smtClean="0"/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3352800"/>
            <a:ext cx="9753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2A069E"/>
                </a:solidFill>
                <a:latin typeface="Verdana" pitchFamily="34" charset="0"/>
              </a:rPr>
              <a:t>  AVRUPA KALİTE YÖNETİMİ VAKFI</a:t>
            </a:r>
          </a:p>
        </p:txBody>
      </p:sp>
      <p:pic>
        <p:nvPicPr>
          <p:cNvPr id="7177" name="Picture 9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066800"/>
            <a:ext cx="601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381000"/>
            <a:ext cx="82296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smtClean="0"/>
              <a:t>5. </a:t>
            </a:r>
            <a:r>
              <a:rPr lang="tr-TR" sz="2800" b="1" smtClean="0">
                <a:cs typeface="Times New Roman" charset="0"/>
              </a:rPr>
              <a:t>Süreçler</a:t>
            </a:r>
            <a:r>
              <a:rPr lang="tr-TR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cs typeface="Times New Roman" charset="0"/>
              </a:rPr>
              <a:t>5a – Süreçler sistematik olarak nasıl tasarlanmakta ve yönetilmektedir.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cs typeface="Times New Roman" charset="0"/>
              </a:rPr>
              <a:t>5b – Süreçler, müşterileri ve diğer paydaşları tam olarak tatmin etmek ve onlar için giderek artan bir değer yaratmak amacıyla gerektiğinde yenilikçi yaklaşımlar kullanılarak nasıl iyileştirilmektedir?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cs typeface="Times New Roman" charset="0"/>
              </a:rPr>
              <a:t>5c – Ürün ve hizmetler müşteri gereksinim ve beklentileri temel alınarak nasıl tasarlanmakta ve geliştirilmektedir.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cs typeface="Times New Roman" charset="0"/>
              </a:rPr>
              <a:t>5d – Ürün ve hizmetler nasıl üretilmekte, sunulmakta ve servisi sağlanmaktadır.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cs typeface="Times New Roman" charset="0"/>
              </a:rPr>
              <a:t>5e – Müşteri ilişkileri nasıl yönetilmekte ve geliştirilmektedir.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100" b="1" smtClean="0">
                <a:cs typeface="Times New Roman" charset="0"/>
              </a:rPr>
              <a:t>EFQM Mükemmellik Modeli’nin Çıktı Kriterleri</a:t>
            </a:r>
            <a:r>
              <a:rPr lang="tr-TR" smtClean="0"/>
              <a:t> 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676400"/>
            <a:ext cx="8382000" cy="5181600"/>
          </a:xfrm>
        </p:spPr>
        <p:txBody>
          <a:bodyPr/>
          <a:lstStyle/>
          <a:p>
            <a:pPr eaLnBrk="1" hangingPunct="1"/>
            <a:r>
              <a:rPr lang="tr-TR" sz="2800" b="1" smtClean="0"/>
              <a:t>6. </a:t>
            </a:r>
            <a:r>
              <a:rPr lang="tr-TR" sz="2800" b="1" smtClean="0">
                <a:cs typeface="Times New Roman" charset="0"/>
              </a:rPr>
              <a:t>Müşterilerle ilgili Sonuçlar</a:t>
            </a:r>
            <a:r>
              <a:rPr lang="tr-TR" sz="2800" smtClean="0"/>
              <a:t> 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6a – Algılama ölçümleri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6b – Performans göstergeleri</a:t>
            </a:r>
            <a:endParaRPr lang="tr-TR" sz="2800" smtClean="0"/>
          </a:p>
          <a:p>
            <a:pPr eaLnBrk="1" hangingPunct="1">
              <a:buFontTx/>
              <a:buNone/>
            </a:pPr>
            <a:endParaRPr lang="tr-TR" sz="2800" smtClean="0"/>
          </a:p>
          <a:p>
            <a:pPr eaLnBrk="1" hangingPunct="1"/>
            <a:r>
              <a:rPr lang="tr-TR" sz="2800" b="1" smtClean="0"/>
              <a:t>7. </a:t>
            </a:r>
            <a:r>
              <a:rPr lang="tr-TR" sz="2800" b="1" smtClean="0">
                <a:cs typeface="Times New Roman" charset="0"/>
              </a:rPr>
              <a:t>Çalışanlarla İlgili Sonuçlar</a:t>
            </a:r>
            <a:r>
              <a:rPr lang="tr-TR" sz="2800" smtClean="0"/>
              <a:t> 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7a - Algılama ölçümleri</a:t>
            </a:r>
          </a:p>
          <a:p>
            <a:pPr eaLnBrk="1" hangingPunct="1">
              <a:buFontTx/>
              <a:buNone/>
            </a:pPr>
            <a:r>
              <a:rPr lang="tr-TR" sz="2800" smtClean="0"/>
              <a:t>7</a:t>
            </a:r>
            <a:r>
              <a:rPr lang="tr-TR" sz="2800" smtClean="0">
                <a:cs typeface="Times New Roman" charset="0"/>
              </a:rPr>
              <a:t>b – Performans göstergeleri</a:t>
            </a:r>
            <a:r>
              <a:rPr lang="tr-TR" sz="2800" smtClean="0"/>
              <a:t> </a:t>
            </a:r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676400"/>
            <a:ext cx="7391400" cy="4267200"/>
          </a:xfrm>
        </p:spPr>
        <p:txBody>
          <a:bodyPr/>
          <a:lstStyle/>
          <a:p>
            <a:pPr eaLnBrk="1" hangingPunct="1"/>
            <a:r>
              <a:rPr lang="tr-TR" sz="2800" b="1" smtClean="0"/>
              <a:t>8. </a:t>
            </a:r>
            <a:r>
              <a:rPr lang="tr-TR" sz="2800" b="1" smtClean="0">
                <a:cs typeface="Times New Roman" charset="0"/>
              </a:rPr>
              <a:t>Toplumla İlgili Sonuçlar</a:t>
            </a:r>
            <a:endParaRPr lang="tr-TR" sz="2800" b="1" smtClean="0"/>
          </a:p>
          <a:p>
            <a:pPr eaLnBrk="1" hangingPunct="1">
              <a:buFontTx/>
              <a:buNone/>
            </a:pPr>
            <a:r>
              <a:rPr lang="tr-TR" sz="2800" smtClean="0"/>
              <a:t> </a:t>
            </a:r>
            <a:r>
              <a:rPr lang="tr-TR" sz="2800" smtClean="0">
                <a:cs typeface="Times New Roman" charset="0"/>
              </a:rPr>
              <a:t>8a – Algılama ölçümleri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8b - Performans göstergeleri</a:t>
            </a:r>
            <a:r>
              <a:rPr lang="tr-TR" sz="2800" smtClean="0"/>
              <a:t> </a:t>
            </a:r>
          </a:p>
          <a:p>
            <a:pPr eaLnBrk="1" hangingPunct="1">
              <a:buFontTx/>
              <a:buNone/>
            </a:pPr>
            <a:endParaRPr lang="tr-TR" sz="2800" smtClean="0"/>
          </a:p>
          <a:p>
            <a:pPr eaLnBrk="1" hangingPunct="1"/>
            <a:r>
              <a:rPr lang="tr-TR" sz="2800" smtClean="0"/>
              <a:t>9. </a:t>
            </a:r>
            <a:r>
              <a:rPr lang="tr-TR" sz="2800" b="1" smtClean="0">
                <a:cs typeface="Times New Roman" charset="0"/>
              </a:rPr>
              <a:t>Temel Performans Sonuçları</a:t>
            </a:r>
            <a:r>
              <a:rPr lang="tr-TR" sz="2800" smtClean="0"/>
              <a:t> 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9a – Temel performans çıktıları</a:t>
            </a:r>
          </a:p>
          <a:p>
            <a:pPr eaLnBrk="1" hangingPunct="1">
              <a:buFontTx/>
              <a:buNone/>
            </a:pPr>
            <a:r>
              <a:rPr lang="tr-TR" sz="2800" smtClean="0">
                <a:cs typeface="Times New Roman" charset="0"/>
              </a:rPr>
              <a:t>9b – Temel performans göstergeleri</a:t>
            </a:r>
            <a:r>
              <a:rPr lang="tr-TR" sz="2800" smtClean="0"/>
              <a:t> </a:t>
            </a:r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smtClean="0">
                <a:cs typeface="Times New Roman" charset="0"/>
              </a:rPr>
              <a:t>PUANLANDIRMA SİSTEMİ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tr-TR" sz="2800" smtClean="0"/>
              <a:t>Başvuran kuruluşlar toplam 1000 puan üzerinden değerlendirilir. Ayrıca her kriterin belirlenmiş bir katsayısı vardır.</a:t>
            </a:r>
          </a:p>
          <a:p>
            <a:pPr eaLnBrk="1" hangingPunct="1"/>
            <a:r>
              <a:rPr lang="tr-TR" sz="2800" smtClean="0"/>
              <a:t>Değerlendiriciler kriterleri değerlendirirken puanlandırma sürecini kullanırlar. Girdiler ve sonuçlar için ayrı ayrı boyutlar dikkate alınır  </a:t>
            </a:r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b="1" smtClean="0"/>
              <a:t>TÜRKİYE DE AVRUPA KALİTE ÖDÜLÜ ALAN ŞİRKETLER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600200"/>
            <a:ext cx="8305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1996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BRİSA A.Ş.(Büyük Ödül)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NETAŞ A.Ş.(Başarı Ödülü)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1997Büyük Ölçekli Kuruluşlar Kategorisi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NETAŞ A.Ş.(Başarı Ödülü)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1997 KOBİ Kategorisi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BEKSA A.Ş.(Büyük Ödül)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1998 KOBİ Kategorisi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BEKO TİCARET (Büyük Ödül)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609600"/>
            <a:ext cx="8305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2000 Büyük Ölçekli Kuruluşlar Kategorisi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ARÇELİK A.Ş.(Başarı Ödül)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ECZACIBAŞI VİTRA (Başarı Ödülü)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2003 Operasyonel Birim Kategorisi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BOSCH A.Ş. (Büyük Ödül)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2003 Kamu Kategorisinde Avrupa Başarı Kalite Ödülünü İlk Kazanan Kamu Kuruluşu KOCAELİ SANAYİ ODASI almıştır.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1998 yılında Avrupa Kalite Vakfına kabul edilen ilk Türk Üniversitesi SABANCI ÜNİVERSİTESİ olmuştur.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</p:txBody>
      </p:sp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90552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Kamu Sektöründe</a:t>
            </a:r>
            <a:br>
              <a:rPr lang="tr-TR" sz="3200" b="1" dirty="0" smtClean="0"/>
            </a:br>
            <a:r>
              <a:rPr lang="tr-TR" sz="3200" b="1" dirty="0" smtClean="0"/>
              <a:t>Ulusal Kalite Ödülü Alan Kuruluşlar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2200" dirty="0" smtClean="0">
                <a:solidFill>
                  <a:srgbClr val="FFC000"/>
                </a:solidFill>
              </a:rPr>
              <a:t> x</a:t>
            </a:r>
            <a:r>
              <a:rPr lang="tr-TR" sz="3200" dirty="0" smtClean="0"/>
              <a:t> 2002 </a:t>
            </a:r>
            <a:br>
              <a:rPr lang="tr-TR" sz="3200" dirty="0" smtClean="0"/>
            </a:br>
            <a:r>
              <a:rPr lang="tr-TR" sz="3200" dirty="0" smtClean="0"/>
              <a:t>KOCAELİ SANAYİ ODASI</a:t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2200" dirty="0" smtClean="0">
                <a:solidFill>
                  <a:srgbClr val="FFC000"/>
                </a:solidFill>
              </a:rPr>
              <a:t>x</a:t>
            </a:r>
            <a:r>
              <a:rPr lang="tr-TR" sz="3200" dirty="0" smtClean="0"/>
              <a:t> 2004 </a:t>
            </a:r>
            <a:br>
              <a:rPr lang="tr-TR" sz="3200" dirty="0" smtClean="0"/>
            </a:br>
            <a:r>
              <a:rPr lang="tr-TR" sz="3200" dirty="0" smtClean="0"/>
              <a:t>uluslar </a:t>
            </a:r>
            <a:r>
              <a:rPr lang="tr-TR" sz="3200" dirty="0" err="1" smtClean="0"/>
              <a:t>arasI</a:t>
            </a:r>
            <a:r>
              <a:rPr lang="tr-TR" sz="3200" dirty="0" smtClean="0"/>
              <a:t> </a:t>
            </a:r>
            <a:r>
              <a:rPr lang="tr-TR" sz="3200" dirty="0" err="1" smtClean="0"/>
              <a:t>NaKLİYECİLER</a:t>
            </a:r>
            <a:r>
              <a:rPr lang="tr-TR" sz="3200" dirty="0" smtClean="0"/>
              <a:t> DERNEĞİ </a:t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 </a:t>
            </a:r>
            <a:r>
              <a:rPr lang="tr-TR" sz="2200" dirty="0" smtClean="0">
                <a:solidFill>
                  <a:srgbClr val="FFC000"/>
                </a:solidFill>
              </a:rPr>
              <a:t>x </a:t>
            </a:r>
            <a:r>
              <a:rPr lang="tr-TR" sz="3200" dirty="0" smtClean="0"/>
              <a:t>2006 </a:t>
            </a:r>
            <a:br>
              <a:rPr lang="tr-TR" sz="3200" dirty="0" smtClean="0"/>
            </a:br>
            <a:r>
              <a:rPr lang="tr-TR" sz="3200" dirty="0" smtClean="0"/>
              <a:t>Eskişehir Doğum ve çocuk </a:t>
            </a:r>
            <a:r>
              <a:rPr lang="tr-TR" sz="3200" dirty="0" err="1" smtClean="0"/>
              <a:t>hastalIklarI</a:t>
            </a:r>
            <a:r>
              <a:rPr lang="tr-TR" sz="3200" dirty="0" smtClean="0"/>
              <a:t> HASTANESİ</a:t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 </a:t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668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smtClean="0">
                <a:cs typeface="Times New Roman" charset="0"/>
              </a:rPr>
              <a:t>EFQM Hakkında</a:t>
            </a:r>
            <a:r>
              <a:rPr lang="tr-TR" smtClean="0">
                <a:cs typeface="Times New Roman" charset="0"/>
              </a:rPr>
              <a:t/>
            </a:r>
            <a:br>
              <a:rPr lang="tr-TR" smtClean="0">
                <a:cs typeface="Times New Roman" charset="0"/>
              </a:rPr>
            </a:br>
            <a:endParaRPr lang="tr-TR" smtClean="0">
              <a:cs typeface="Times New Roman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676400"/>
            <a:ext cx="8153400" cy="4495800"/>
          </a:xfrm>
        </p:spPr>
        <p:txBody>
          <a:bodyPr/>
          <a:lstStyle/>
          <a:p>
            <a:pPr eaLnBrk="1" hangingPunct="1"/>
            <a:r>
              <a:rPr lang="tr-TR" sz="2800" smtClean="0">
                <a:cs typeface="Times New Roman" charset="0"/>
              </a:rPr>
              <a:t>Ulusal ortaklık organizasyon üyelerinden oluşan ve Avrupa’nın önemli bölgesi olan Brüksel’ de kurulmuştur. </a:t>
            </a:r>
            <a:endParaRPr lang="tr-TR" sz="2800" smtClean="0"/>
          </a:p>
          <a:p>
            <a:pPr eaLnBrk="1" hangingPunct="1"/>
            <a:r>
              <a:rPr lang="tr-TR" sz="2800" smtClean="0">
                <a:cs typeface="Times New Roman" charset="0"/>
              </a:rPr>
              <a:t>EFQM, Avrupalı iş adamlarına çok daha üretim yapabilme ve yapılan kaliteli üretimin dağıtımının etkili bir biçimde idari tecrübeyle sağlanmasını amaçlamaktadır.</a:t>
            </a:r>
            <a:r>
              <a:rPr lang="tr-TR" sz="2800" smtClean="0"/>
              <a:t> </a:t>
            </a:r>
          </a:p>
          <a:p>
            <a:pPr algn="just" eaLnBrk="1" hangingPunct="1"/>
            <a:r>
              <a:rPr lang="tr-TR" sz="2800" smtClean="0"/>
              <a:t>EFQM</a:t>
            </a:r>
            <a:r>
              <a:rPr lang="tr-TR" sz="2800" smtClean="0">
                <a:cs typeface="Times New Roman" charset="0"/>
              </a:rPr>
              <a:t> üyeleri</a:t>
            </a:r>
            <a:r>
              <a:rPr lang="tr-TR" sz="2800" smtClean="0"/>
              <a:t>n</a:t>
            </a:r>
            <a:r>
              <a:rPr lang="tr-TR" sz="2800" smtClean="0">
                <a:cs typeface="Times New Roman" charset="0"/>
              </a:rPr>
              <a:t>e bilgi, aktif çözüm ve iş potansiyelini koruma gibi hizmetler vermekte</a:t>
            </a:r>
            <a:r>
              <a:rPr lang="tr-TR" sz="2800" smtClean="0"/>
              <a:t>dir</a:t>
            </a:r>
            <a:r>
              <a:rPr lang="tr-TR" sz="2800" smtClean="0">
                <a:cs typeface="Times New Roman" charset="0"/>
              </a:rPr>
              <a:t>.</a:t>
            </a:r>
          </a:p>
          <a:p>
            <a:pPr eaLnBrk="1" hangingPunct="1"/>
            <a:endParaRPr lang="tr-TR" sz="2800" smtClean="0"/>
          </a:p>
          <a:p>
            <a:pPr eaLnBrk="1" hangingPunct="1"/>
            <a:endParaRPr lang="tr-TR" sz="2800" smtClean="0"/>
          </a:p>
        </p:txBody>
      </p:sp>
      <p:pic>
        <p:nvPicPr>
          <p:cNvPr id="13316" name="Picture 6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524000"/>
            <a:ext cx="7391400" cy="4648200"/>
          </a:xfrm>
        </p:spPr>
        <p:txBody>
          <a:bodyPr/>
          <a:lstStyle/>
          <a:p>
            <a:pPr algn="just" eaLnBrk="1" hangingPunct="1"/>
            <a:r>
              <a:rPr lang="tr-TR" sz="2800" smtClean="0">
                <a:cs typeface="Times New Roman" charset="0"/>
              </a:rPr>
              <a:t>Biz bir çok seviyelerde çalışma grupları, çeşitli şekillerdeki kalite geliştirme, disiplin ve mükemmellik seviyelerindeki iş sahaları desteğini Avrupa Kalite Ödülünü yönlendirerek prestijimizi tanıtmaktayız.</a:t>
            </a:r>
            <a:endParaRPr lang="tr-TR" sz="2800" smtClean="0"/>
          </a:p>
          <a:p>
            <a:pPr algn="just" eaLnBrk="1" hangingPunct="1">
              <a:buFontTx/>
              <a:buNone/>
            </a:pPr>
            <a:endParaRPr lang="tr-TR" sz="2800" smtClean="0"/>
          </a:p>
          <a:p>
            <a:pPr eaLnBrk="1" hangingPunct="1"/>
            <a:r>
              <a:rPr lang="tr-TR" sz="2800" smtClean="0">
                <a:cs typeface="Times New Roman" charset="0"/>
              </a:rPr>
              <a:t>EFQM kar amaçlı bir üyelik kuruluşu değildir.</a:t>
            </a:r>
            <a:r>
              <a:rPr lang="tr-TR" sz="2800" smtClean="0"/>
              <a:t> </a:t>
            </a:r>
          </a:p>
        </p:txBody>
      </p:sp>
      <p:pic>
        <p:nvPicPr>
          <p:cNvPr id="14339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828800"/>
            <a:ext cx="8077200" cy="4724400"/>
          </a:xfrm>
        </p:spPr>
        <p:txBody>
          <a:bodyPr/>
          <a:lstStyle/>
          <a:p>
            <a:pPr algn="just" eaLnBrk="1" hangingPunct="1"/>
            <a:r>
              <a:rPr lang="tr-TR" sz="2800" smtClean="0">
                <a:cs typeface="Times New Roman" charset="0"/>
              </a:rPr>
              <a:t>EFQM Avrupa’nın başlıca  14 şirketinin başkanları tarafından 1988 yılında kuruldu. (Bosch, BT, Bull, Ciba-Geigy, Dassault, Electrolux, Olivetti, Sulzer, Philips, Renault, Volswagen, Fiat, KLM, Nestle. )</a:t>
            </a:r>
            <a:endParaRPr lang="tr-TR" sz="2800" smtClean="0"/>
          </a:p>
          <a:p>
            <a:pPr algn="just" eaLnBrk="1" hangingPunct="1">
              <a:buFontTx/>
              <a:buNone/>
            </a:pPr>
            <a:endParaRPr lang="tr-TR" sz="2800" smtClean="0"/>
          </a:p>
          <a:p>
            <a:pPr eaLnBrk="1" hangingPunct="1"/>
            <a:r>
              <a:rPr lang="tr-TR" sz="2800" smtClean="0">
                <a:cs typeface="Times New Roman" charset="0"/>
              </a:rPr>
              <a:t>Bu atılgan idari işgücü şimdi 800 üyeden daha </a:t>
            </a:r>
            <a:r>
              <a:rPr lang="tr-TR" sz="2800" smtClean="0"/>
              <a:t>f</a:t>
            </a:r>
            <a:r>
              <a:rPr lang="tr-TR" sz="2800" smtClean="0">
                <a:cs typeface="Times New Roman" charset="0"/>
              </a:rPr>
              <a:t>azlasını oluşturmaktadır</a:t>
            </a:r>
            <a:r>
              <a:rPr lang="tr-TR" sz="2800" smtClean="0"/>
              <a:t>.</a:t>
            </a:r>
            <a:r>
              <a:rPr lang="tr-TR" sz="2800" smtClean="0">
                <a:cs typeface="Times New Roman" charset="0"/>
              </a:rPr>
              <a:t> </a:t>
            </a:r>
          </a:p>
        </p:txBody>
      </p:sp>
      <p:pic>
        <p:nvPicPr>
          <p:cNvPr id="15363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524000"/>
            <a:ext cx="8305800" cy="4114800"/>
          </a:xfrm>
        </p:spPr>
        <p:txBody>
          <a:bodyPr/>
          <a:lstStyle/>
          <a:p>
            <a:pPr algn="just" eaLnBrk="1" hangingPunct="1"/>
            <a:r>
              <a:rPr lang="tr-TR" sz="2800" smtClean="0">
                <a:cs typeface="Times New Roman" charset="0"/>
              </a:rPr>
              <a:t>Kalite ödüllerinin en eskisi ve tanınmışı Japonya’da 1951 yılında başlatılan “Deming Ödülü”dür. Bunu sırasıyla ABD’da 1988’de “Malcolm Baldridge Ulusal Kalite Ödülü”, Avrupa’da EFQM (Avrupa Büyük Ödülü) izlemiştir.</a:t>
            </a:r>
            <a:endParaRPr lang="tr-TR" sz="2800" smtClean="0"/>
          </a:p>
          <a:p>
            <a:pPr algn="just" eaLnBrk="1" hangingPunct="1"/>
            <a:endParaRPr lang="tr-TR" sz="2800" smtClean="0"/>
          </a:p>
          <a:p>
            <a:pPr algn="just" eaLnBrk="1" hangingPunct="1"/>
            <a:r>
              <a:rPr lang="tr-TR" sz="2800" smtClean="0">
                <a:cs typeface="Times New Roman" charset="0"/>
              </a:rPr>
              <a:t>Ticari mükemmellik için Avrupa Modeli şimdi Avrupa Kalite Birliği olarak geçmektedir. EFQM 1992’ de Avrupa Kalite Ödülü ile ilk kez tanıştı.</a:t>
            </a:r>
            <a:endParaRPr lang="tr-TR" sz="2800" smtClean="0"/>
          </a:p>
        </p:txBody>
      </p:sp>
      <p:pic>
        <p:nvPicPr>
          <p:cNvPr id="16387" name="Picture 6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smtClean="0">
                <a:cs typeface="Times New Roman" charset="0"/>
              </a:rPr>
              <a:t>EFQM MİSYONU</a:t>
            </a:r>
            <a:r>
              <a:rPr lang="tr-TR" b="1" smtClean="0"/>
              <a:t>:</a:t>
            </a:r>
            <a:endParaRPr lang="tr-TR" smtClean="0">
              <a:cs typeface="Times New Roman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828800"/>
            <a:ext cx="81534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sz="2800" smtClean="0">
                <a:cs typeface="Times New Roman" charset="0"/>
              </a:rPr>
              <a:t>      </a:t>
            </a:r>
          </a:p>
          <a:p>
            <a:pPr eaLnBrk="1" hangingPunct="1"/>
            <a:r>
              <a:rPr lang="tr-TR" sz="2800" smtClean="0">
                <a:cs typeface="Times New Roman" charset="0"/>
              </a:rPr>
              <a:t>Avrupa Organizasyonlarının gelişim aktivitelerini desteklemek, esas müşteri tatmini, işçi tatmini ve bunların ticari – sosyal çevre sonuçlarını analiz ederek mükemmele ulaşmak.</a:t>
            </a:r>
            <a:endParaRPr lang="tr-TR" sz="2800" smtClean="0"/>
          </a:p>
          <a:p>
            <a:pPr eaLnBrk="1" hangingPunct="1"/>
            <a:r>
              <a:rPr lang="tr-TR" sz="2800" smtClean="0">
                <a:cs typeface="Times New Roman" charset="0"/>
              </a:rPr>
              <a:t>Avrupa organizasyonları yöneticilerini, Toplam Kalite Yönetiminde rekabetçi avantajlarla dünya çapında desteklemek.</a:t>
            </a:r>
            <a:endParaRPr lang="tr-TR" sz="2800" smtClean="0"/>
          </a:p>
        </p:txBody>
      </p:sp>
      <p:pic>
        <p:nvPicPr>
          <p:cNvPr id="17412" name="Picture 6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smtClean="0">
                <a:cs typeface="Times New Roman" charset="0"/>
              </a:rPr>
              <a:t>KİMLERİ TEMSİL EDİYOR</a:t>
            </a:r>
            <a:r>
              <a:rPr lang="tr-TR" b="1" smtClean="0"/>
              <a:t>:</a:t>
            </a:r>
            <a:r>
              <a:rPr lang="tr-TR" smtClean="0"/>
              <a:t> 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05000"/>
            <a:ext cx="8534400" cy="4114800"/>
          </a:xfrm>
        </p:spPr>
        <p:txBody>
          <a:bodyPr/>
          <a:lstStyle/>
          <a:p>
            <a:pPr algn="just" eaLnBrk="1" hangingPunct="1"/>
            <a:r>
              <a:rPr lang="tr-TR" sz="2800" smtClean="0">
                <a:cs typeface="Times New Roman" charset="0"/>
              </a:rPr>
              <a:t>Bugün dünya çapında 38 ülkeden 800’ ün üzerinde üyemizi temsil etmekteyiz. Üyelerimiz büyük, orta ve küçük çapta ticarethaneler. EFQM’in üyeleri; dünyaca ünlü ve başarılı markalardan oluşan şirketler topluluğudur.</a:t>
            </a:r>
          </a:p>
          <a:p>
            <a:pPr eaLnBrk="1" hangingPunct="1"/>
            <a:r>
              <a:rPr lang="tr-TR" sz="2800" smtClean="0">
                <a:cs typeface="Times New Roman" charset="0"/>
              </a:rPr>
              <a:t>	EFQM ayrıca Akademik enstitüleri , Araştırma Enstitüleri, Yönetim Komiteleri, Ulusal Ticari</a:t>
            </a:r>
            <a:r>
              <a:rPr lang="tr-TR" sz="2800" smtClean="0"/>
              <a:t> </a:t>
            </a:r>
            <a:r>
              <a:rPr lang="tr-TR" sz="2800" smtClean="0">
                <a:cs typeface="Times New Roman" charset="0"/>
              </a:rPr>
              <a:t>Geliştirme Birliği ve Ulusal Ortaklık Organizasyonlarını da içermektedir.</a:t>
            </a:r>
            <a:r>
              <a:rPr lang="tr-TR" sz="2800" smtClean="0"/>
              <a:t> </a:t>
            </a:r>
          </a:p>
        </p:txBody>
      </p:sp>
      <p:pic>
        <p:nvPicPr>
          <p:cNvPr id="18436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716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smtClean="0">
                <a:cs typeface="Times New Roman" charset="0"/>
              </a:rPr>
              <a:t>YÖNETİM:</a:t>
            </a:r>
            <a:br>
              <a:rPr lang="tr-TR" b="1" smtClean="0">
                <a:cs typeface="Times New Roman" charset="0"/>
              </a:rPr>
            </a:br>
            <a:endParaRPr lang="tr-TR" b="1" smtClean="0">
              <a:cs typeface="Times New Roman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 algn="just" eaLnBrk="1" hangingPunct="1"/>
            <a:r>
              <a:rPr lang="tr-TR" sz="2800" smtClean="0">
                <a:cs typeface="Times New Roman" charset="0"/>
              </a:rPr>
              <a:t>EFQM’ in Yönetim Komitesinin yürütme organı 20 organizasyon üyesinden oluşmaktadır. Her biri 4 sene görevde kalacak şekilde seçilir. Aslen 5 yıl görev süresidir fakat 4 sene sonunda dönem oyuna gidilir ve erken seçim yapılır.Yönetim Komitesi başkanı 3 sene için seçilmektedir. Komite senede 2 kez toplanır.</a:t>
            </a:r>
          </a:p>
          <a:p>
            <a:pPr eaLnBrk="1" hangingPunct="1"/>
            <a:endParaRPr lang="tr-TR" sz="2800" smtClean="0"/>
          </a:p>
        </p:txBody>
      </p:sp>
      <p:pic>
        <p:nvPicPr>
          <p:cNvPr id="19460" name="Picture 5" descr="efqm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0"/>
            <a:ext cx="179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ezinti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344</TotalTime>
  <Words>1110</Words>
  <Application>Microsoft Office PowerPoint</Application>
  <PresentationFormat>Ekran Gösterisi (4:3)</PresentationFormat>
  <Paragraphs>147</Paragraphs>
  <Slides>26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4" baseType="lpstr">
      <vt:lpstr>Times New Roman</vt:lpstr>
      <vt:lpstr>Arial</vt:lpstr>
      <vt:lpstr>Franklin Gothic Medium</vt:lpstr>
      <vt:lpstr>Franklin Gothic Book</vt:lpstr>
      <vt:lpstr>Wingdings 2</vt:lpstr>
      <vt:lpstr>Calibri</vt:lpstr>
      <vt:lpstr>Wingdings</vt:lpstr>
      <vt:lpstr>Gezinti</vt:lpstr>
      <vt:lpstr>Slayt 1</vt:lpstr>
      <vt:lpstr>  AVRUPA KALİTE YÖNETİMİ VAKFI</vt:lpstr>
      <vt:lpstr>EFQM Hakkında </vt:lpstr>
      <vt:lpstr>Slayt 4</vt:lpstr>
      <vt:lpstr>Slayt 5</vt:lpstr>
      <vt:lpstr>Slayt 6</vt:lpstr>
      <vt:lpstr>EFQM MİSYONU:</vt:lpstr>
      <vt:lpstr>KİMLERİ TEMSİL EDİYOR: </vt:lpstr>
      <vt:lpstr>YÖNETİM: </vt:lpstr>
      <vt:lpstr>YÜRÜTME ORGANI: </vt:lpstr>
      <vt:lpstr>EFQM sadece mükemmele ulaşmayı değil, mükemmeliyetçiliği hedef olarak toplam kaliteyi arttırmayı amaç haline dönüşmüştür. </vt:lpstr>
      <vt:lpstr>EFQM Mükemmellik Modeli </vt:lpstr>
      <vt:lpstr>Slayt 13</vt:lpstr>
      <vt:lpstr>EFQM  MÜKEMMELLİK  MODELİ</vt:lpstr>
      <vt:lpstr>Slayt 15</vt:lpstr>
      <vt:lpstr>EFQM Mükemmellik Modeli’nin Girdi Kriterleri </vt:lpstr>
      <vt:lpstr>Slayt 17</vt:lpstr>
      <vt:lpstr>Slayt 18</vt:lpstr>
      <vt:lpstr>Slayt 19</vt:lpstr>
      <vt:lpstr>Slayt 20</vt:lpstr>
      <vt:lpstr>EFQM Mükemmellik Modeli’nin Çıktı Kriterleri </vt:lpstr>
      <vt:lpstr>Slayt 22</vt:lpstr>
      <vt:lpstr>PUANLANDIRMA SİSTEMİ</vt:lpstr>
      <vt:lpstr>TÜRKİYE DE AVRUPA KALİTE ÖDÜLÜ ALAN ŞİRKETLER</vt:lpstr>
      <vt:lpstr>Slayt 25</vt:lpstr>
      <vt:lpstr>    Kamu Sektöründe Ulusal Kalite Ödülü Alan Kuruluşlar   x 2002  KOCAELİ SANAYİ ODASI  x 2004  uluslar arasI NaKLİYECİLER DERNEĞİ    x 2006  Eskişehir Doğum ve çocuk hastalIklarI HASTANESİ        </vt:lpstr>
    </vt:vector>
  </TitlesOfParts>
  <Company>yalcin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banu</dc:creator>
  <cp:lastModifiedBy>Lg</cp:lastModifiedBy>
  <cp:revision>27</cp:revision>
  <dcterms:created xsi:type="dcterms:W3CDTF">2003-11-08T21:30:41Z</dcterms:created>
  <dcterms:modified xsi:type="dcterms:W3CDTF">2012-11-19T22:19:16Z</dcterms:modified>
</cp:coreProperties>
</file>