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6"/>
  </p:notesMasterIdLst>
  <p:sldIdLst>
    <p:sldId id="257" r:id="rId2"/>
    <p:sldId id="265" r:id="rId3"/>
    <p:sldId id="266" r:id="rId4"/>
    <p:sldId id="260" r:id="rId5"/>
    <p:sldId id="262" r:id="rId6"/>
    <p:sldId id="300" r:id="rId7"/>
    <p:sldId id="264" r:id="rId8"/>
    <p:sldId id="267" r:id="rId9"/>
    <p:sldId id="269" r:id="rId10"/>
    <p:sldId id="270" r:id="rId11"/>
    <p:sldId id="271" r:id="rId12"/>
    <p:sldId id="272" r:id="rId13"/>
    <p:sldId id="276" r:id="rId14"/>
    <p:sldId id="277" r:id="rId15"/>
    <p:sldId id="278" r:id="rId16"/>
    <p:sldId id="279" r:id="rId17"/>
    <p:sldId id="280" r:id="rId18"/>
    <p:sldId id="312" r:id="rId19"/>
    <p:sldId id="282" r:id="rId20"/>
    <p:sldId id="313" r:id="rId21"/>
    <p:sldId id="284" r:id="rId22"/>
    <p:sldId id="314" r:id="rId23"/>
    <p:sldId id="286" r:id="rId24"/>
    <p:sldId id="315" r:id="rId25"/>
    <p:sldId id="288" r:id="rId26"/>
    <p:sldId id="316" r:id="rId27"/>
    <p:sldId id="290" r:id="rId28"/>
    <p:sldId id="317" r:id="rId29"/>
    <p:sldId id="292" r:id="rId30"/>
    <p:sldId id="318" r:id="rId31"/>
    <p:sldId id="294" r:id="rId32"/>
    <p:sldId id="319" r:id="rId33"/>
    <p:sldId id="296" r:id="rId34"/>
    <p:sldId id="297" r:id="rId35"/>
    <p:sldId id="298" r:id="rId36"/>
    <p:sldId id="299" r:id="rId37"/>
    <p:sldId id="301" r:id="rId38"/>
    <p:sldId id="302" r:id="rId39"/>
    <p:sldId id="304" r:id="rId40"/>
    <p:sldId id="305" r:id="rId41"/>
    <p:sldId id="306" r:id="rId42"/>
    <p:sldId id="308" r:id="rId43"/>
    <p:sldId id="309" r:id="rId44"/>
    <p:sldId id="311" r:id="rId45"/>
  </p:sldIdLst>
  <p:sldSz cx="9144000" cy="6858000" type="screen4x3"/>
  <p:notesSz cx="6858000" cy="9144000"/>
  <p:defaultTextStyle>
    <a:defPPr>
      <a:defRPr lang="tr-TR"/>
    </a:defPPr>
    <a:lvl1pPr algn="l" rtl="0" fontAlgn="base">
      <a:spcBef>
        <a:spcPct val="0"/>
      </a:spcBef>
      <a:spcAft>
        <a:spcPct val="0"/>
      </a:spcAft>
      <a:defRPr kumimoji="1" kern="1200">
        <a:solidFill>
          <a:schemeClr val="tx1"/>
        </a:solidFill>
        <a:latin typeface="Arial" charset="0"/>
        <a:ea typeface="+mn-ea"/>
        <a:cs typeface="+mn-cs"/>
      </a:defRPr>
    </a:lvl1pPr>
    <a:lvl2pPr marL="457200" algn="l" rtl="0" fontAlgn="base">
      <a:spcBef>
        <a:spcPct val="0"/>
      </a:spcBef>
      <a:spcAft>
        <a:spcPct val="0"/>
      </a:spcAft>
      <a:defRPr kumimoji="1" kern="1200">
        <a:solidFill>
          <a:schemeClr val="tx1"/>
        </a:solidFill>
        <a:latin typeface="Arial" charset="0"/>
        <a:ea typeface="+mn-ea"/>
        <a:cs typeface="+mn-cs"/>
      </a:defRPr>
    </a:lvl2pPr>
    <a:lvl3pPr marL="914400" algn="l" rtl="0" fontAlgn="base">
      <a:spcBef>
        <a:spcPct val="0"/>
      </a:spcBef>
      <a:spcAft>
        <a:spcPct val="0"/>
      </a:spcAft>
      <a:defRPr kumimoji="1" kern="1200">
        <a:solidFill>
          <a:schemeClr val="tx1"/>
        </a:solidFill>
        <a:latin typeface="Arial" charset="0"/>
        <a:ea typeface="+mn-ea"/>
        <a:cs typeface="+mn-cs"/>
      </a:defRPr>
    </a:lvl3pPr>
    <a:lvl4pPr marL="1371600" algn="l" rtl="0" fontAlgn="base">
      <a:spcBef>
        <a:spcPct val="0"/>
      </a:spcBef>
      <a:spcAft>
        <a:spcPct val="0"/>
      </a:spcAft>
      <a:defRPr kumimoji="1" kern="1200">
        <a:solidFill>
          <a:schemeClr val="tx1"/>
        </a:solidFill>
        <a:latin typeface="Arial" charset="0"/>
        <a:ea typeface="+mn-ea"/>
        <a:cs typeface="+mn-cs"/>
      </a:defRPr>
    </a:lvl4pPr>
    <a:lvl5pPr marL="1828800" algn="l" rtl="0" fontAlgn="base">
      <a:spcBef>
        <a:spcPct val="0"/>
      </a:spcBef>
      <a:spcAft>
        <a:spcPct val="0"/>
      </a:spcAft>
      <a:defRPr kumimoji="1" kern="1200">
        <a:solidFill>
          <a:schemeClr val="tx1"/>
        </a:solidFill>
        <a:latin typeface="Arial" charset="0"/>
        <a:ea typeface="+mn-ea"/>
        <a:cs typeface="+mn-cs"/>
      </a:defRPr>
    </a:lvl5pPr>
    <a:lvl6pPr marL="2286000" algn="l" defTabSz="914400" rtl="0" eaLnBrk="1" latinLnBrk="0" hangingPunct="1">
      <a:defRPr kumimoji="1" kern="1200">
        <a:solidFill>
          <a:schemeClr val="tx1"/>
        </a:solidFill>
        <a:latin typeface="Arial" charset="0"/>
        <a:ea typeface="+mn-ea"/>
        <a:cs typeface="+mn-cs"/>
      </a:defRPr>
    </a:lvl6pPr>
    <a:lvl7pPr marL="2743200" algn="l" defTabSz="914400" rtl="0" eaLnBrk="1" latinLnBrk="0" hangingPunct="1">
      <a:defRPr kumimoji="1" kern="1200">
        <a:solidFill>
          <a:schemeClr val="tx1"/>
        </a:solidFill>
        <a:latin typeface="Arial" charset="0"/>
        <a:ea typeface="+mn-ea"/>
        <a:cs typeface="+mn-cs"/>
      </a:defRPr>
    </a:lvl7pPr>
    <a:lvl8pPr marL="3200400" algn="l" defTabSz="914400" rtl="0" eaLnBrk="1" latinLnBrk="0" hangingPunct="1">
      <a:defRPr kumimoji="1" kern="1200">
        <a:solidFill>
          <a:schemeClr val="tx1"/>
        </a:solidFill>
        <a:latin typeface="Arial" charset="0"/>
        <a:ea typeface="+mn-ea"/>
        <a:cs typeface="+mn-cs"/>
      </a:defRPr>
    </a:lvl8pPr>
    <a:lvl9pPr marL="3657600" algn="l" defTabSz="914400" rtl="0" eaLnBrk="1" latinLnBrk="0" hangingPunct="1">
      <a:defRPr kumimoji="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780" autoAdjust="0"/>
    <p:restoredTop sz="94667" autoAdjust="0"/>
  </p:normalViewPr>
  <p:slideViewPr>
    <p:cSldViewPr>
      <p:cViewPr varScale="1">
        <p:scale>
          <a:sx n="52" d="100"/>
          <a:sy n="52" d="100"/>
        </p:scale>
        <p:origin x="-9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784"/>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endParaRPr lang="tr-TR"/>
          </a:p>
        </p:txBody>
      </p:sp>
      <p:sp>
        <p:nvSpPr>
          <p:cNvPr id="256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endParaRPr lang="tr-TR"/>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256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256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vl1pPr>
          </a:lstStyle>
          <a:p>
            <a:endParaRPr lang="tr-TR"/>
          </a:p>
        </p:txBody>
      </p:sp>
      <p:sp>
        <p:nvSpPr>
          <p:cNvPr id="256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vl1pPr>
          </a:lstStyle>
          <a:p>
            <a:fld id="{524F4659-582E-4E46-83BE-B685E361CFB1}" type="slidenum">
              <a:rPr lang="tr-TR"/>
              <a:pPr/>
              <a:t>‹#›</a:t>
            </a:fld>
            <a:endParaRPr lang="tr-T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694A3E5-5E73-4ECF-810B-E15B6343E6B2}" type="slidenum">
              <a:rPr lang="tr-TR"/>
              <a:pPr/>
              <a:t>2</a:t>
            </a:fld>
            <a:endParaRPr lang="tr-TR"/>
          </a:p>
        </p:txBody>
      </p:sp>
      <p:sp>
        <p:nvSpPr>
          <p:cNvPr id="31746" name="Rectangle 2"/>
          <p:cNvSpPr>
            <a:spLocks noGrp="1" noRot="1" noChangeAspect="1" noChangeArrowheads="1" noTextEdit="1"/>
          </p:cNvSpPr>
          <p:nvPr>
            <p:ph type="sldImg"/>
          </p:nvPr>
        </p:nvSpPr>
        <p:spPr>
          <a:xfrm>
            <a:off x="1301750" y="804863"/>
            <a:ext cx="4254500" cy="3190875"/>
          </a:xfrm>
          <a:ln w="12700" cap="flat">
            <a:solidFill>
              <a:schemeClr val="tx1"/>
            </a:solidFill>
          </a:ln>
        </p:spPr>
      </p:sp>
      <p:sp>
        <p:nvSpPr>
          <p:cNvPr id="31747" name="Rectangle 3"/>
          <p:cNvSpPr>
            <a:spLocks noGrp="1" noChangeArrowheads="1"/>
          </p:cNvSpPr>
          <p:nvPr>
            <p:ph type="body" idx="1"/>
          </p:nvPr>
        </p:nvSpPr>
        <p:spPr>
          <a:xfrm>
            <a:off x="912813" y="4346575"/>
            <a:ext cx="5032375" cy="3851275"/>
          </a:xfrm>
          <a:ln/>
        </p:spPr>
        <p:txBody>
          <a:bodyPr lIns="90488" tIns="44450" rIns="90488" bIns="44450"/>
          <a:lstStyle/>
          <a:p>
            <a:endParaRPr lang="en-A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8A8685-BFF1-4141-836F-3888057CC75F}" type="slidenum">
              <a:rPr lang="tr-TR"/>
              <a:pPr/>
              <a:t>21</a:t>
            </a:fld>
            <a:endParaRPr lang="tr-TR"/>
          </a:p>
        </p:txBody>
      </p:sp>
      <p:sp>
        <p:nvSpPr>
          <p:cNvPr id="6758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67587"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28FA15-46DE-4C64-B3D2-3B54FB7D5858}" type="slidenum">
              <a:rPr lang="tr-TR"/>
              <a:pPr/>
              <a:t>22</a:t>
            </a:fld>
            <a:endParaRPr lang="tr-TR"/>
          </a:p>
        </p:txBody>
      </p:sp>
      <p:sp>
        <p:nvSpPr>
          <p:cNvPr id="11878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18787"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87CE3C-FB13-4722-B719-0ADD659B35AF}" type="slidenum">
              <a:rPr lang="tr-TR"/>
              <a:pPr/>
              <a:t>23</a:t>
            </a:fld>
            <a:endParaRPr lang="tr-TR"/>
          </a:p>
        </p:txBody>
      </p:sp>
      <p:sp>
        <p:nvSpPr>
          <p:cNvPr id="71682"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71683"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1E6693-089A-4CE4-8941-45A33246D37C}" type="slidenum">
              <a:rPr lang="tr-TR"/>
              <a:pPr/>
              <a:t>24</a:t>
            </a:fld>
            <a:endParaRPr lang="tr-TR"/>
          </a:p>
        </p:txBody>
      </p:sp>
      <p:sp>
        <p:nvSpPr>
          <p:cNvPr id="120834"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20835"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27055A0-DA1B-4228-BE60-AA9415ADDFF1}" type="slidenum">
              <a:rPr lang="tr-TR"/>
              <a:pPr/>
              <a:t>25</a:t>
            </a:fld>
            <a:endParaRPr lang="tr-TR"/>
          </a:p>
        </p:txBody>
      </p:sp>
      <p:sp>
        <p:nvSpPr>
          <p:cNvPr id="75778"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75779"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A05435-E115-4079-A67F-AB6B45114BDC}" type="slidenum">
              <a:rPr lang="tr-TR"/>
              <a:pPr/>
              <a:t>26</a:t>
            </a:fld>
            <a:endParaRPr lang="tr-TR"/>
          </a:p>
        </p:txBody>
      </p:sp>
      <p:sp>
        <p:nvSpPr>
          <p:cNvPr id="122882"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22883"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D5947-AA34-432C-B1BE-B5681FE89495}" type="slidenum">
              <a:rPr lang="tr-TR"/>
              <a:pPr/>
              <a:t>27</a:t>
            </a:fld>
            <a:endParaRPr lang="tr-TR"/>
          </a:p>
        </p:txBody>
      </p:sp>
      <p:sp>
        <p:nvSpPr>
          <p:cNvPr id="79874"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79875"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849290-DD67-40B9-B8F9-5790319D4D5C}" type="slidenum">
              <a:rPr lang="tr-TR"/>
              <a:pPr/>
              <a:t>28</a:t>
            </a:fld>
            <a:endParaRPr lang="tr-TR"/>
          </a:p>
        </p:txBody>
      </p:sp>
      <p:sp>
        <p:nvSpPr>
          <p:cNvPr id="124930"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24931"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6E0F25-46FC-47C2-A1AE-7C5FE6B89622}" type="slidenum">
              <a:rPr lang="tr-TR"/>
              <a:pPr/>
              <a:t>29</a:t>
            </a:fld>
            <a:endParaRPr lang="tr-TR"/>
          </a:p>
        </p:txBody>
      </p:sp>
      <p:sp>
        <p:nvSpPr>
          <p:cNvPr id="83970"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83971"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428F4D6-EBED-454B-A464-A80006312737}" type="slidenum">
              <a:rPr lang="tr-TR"/>
              <a:pPr/>
              <a:t>30</a:t>
            </a:fld>
            <a:endParaRPr lang="tr-TR"/>
          </a:p>
        </p:txBody>
      </p:sp>
      <p:sp>
        <p:nvSpPr>
          <p:cNvPr id="126978"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26979"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2DB95-4472-4717-86D6-3160066B7390}" type="slidenum">
              <a:rPr lang="tr-TR"/>
              <a:pPr/>
              <a:t>5</a:t>
            </a:fld>
            <a:endParaRPr lang="tr-TR"/>
          </a:p>
        </p:txBody>
      </p:sp>
      <p:sp>
        <p:nvSpPr>
          <p:cNvPr id="2662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26627" name="Rectangle 3"/>
          <p:cNvSpPr>
            <a:spLocks noGrp="1" noChangeArrowheads="1"/>
          </p:cNvSpPr>
          <p:nvPr>
            <p:ph type="body" idx="1"/>
          </p:nvPr>
        </p:nvSpPr>
        <p:spPr>
          <a:xfrm>
            <a:off x="914400" y="4346575"/>
            <a:ext cx="5029200" cy="3851275"/>
          </a:xfrm>
          <a:ln/>
        </p:spPr>
        <p:txBody>
          <a:bodyPr lIns="90488" tIns="44450" rIns="90488" bIns="44450"/>
          <a:lstStyle/>
          <a:p>
            <a:endParaRPr lang="en-AU"/>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3482D5-CD7C-43EE-8C9E-5F27378B3DE1}" type="slidenum">
              <a:rPr lang="tr-TR"/>
              <a:pPr/>
              <a:t>31</a:t>
            </a:fld>
            <a:endParaRPr lang="tr-TR"/>
          </a:p>
        </p:txBody>
      </p:sp>
      <p:sp>
        <p:nvSpPr>
          <p:cNvPr id="8806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88067"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B8EDAF-1C62-407B-833C-3D21C650D8EA}" type="slidenum">
              <a:rPr lang="tr-TR"/>
              <a:pPr/>
              <a:t>32</a:t>
            </a:fld>
            <a:endParaRPr lang="tr-TR"/>
          </a:p>
        </p:txBody>
      </p:sp>
      <p:sp>
        <p:nvSpPr>
          <p:cNvPr id="12902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29027"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C0589D-5316-40F5-B63F-F0619538C180}" type="slidenum">
              <a:rPr lang="tr-TR"/>
              <a:pPr/>
              <a:t>33</a:t>
            </a:fld>
            <a:endParaRPr lang="tr-TR"/>
          </a:p>
        </p:txBody>
      </p:sp>
      <p:sp>
        <p:nvSpPr>
          <p:cNvPr id="92162"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92163"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A84C2E-C310-4AF0-ADB8-358F9DE590F5}" type="slidenum">
              <a:rPr lang="tr-TR"/>
              <a:pPr/>
              <a:t>7</a:t>
            </a:fld>
            <a:endParaRPr lang="tr-TR"/>
          </a:p>
        </p:txBody>
      </p:sp>
      <p:sp>
        <p:nvSpPr>
          <p:cNvPr id="29698"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29699" name="Rectangle 3"/>
          <p:cNvSpPr>
            <a:spLocks noGrp="1" noChangeArrowheads="1"/>
          </p:cNvSpPr>
          <p:nvPr>
            <p:ph type="body" idx="1"/>
          </p:nvPr>
        </p:nvSpPr>
        <p:spPr>
          <a:xfrm>
            <a:off x="914400" y="4346575"/>
            <a:ext cx="5029200" cy="3851275"/>
          </a:xfrm>
          <a:ln/>
        </p:spPr>
        <p:txBody>
          <a:bodyPr lIns="90488" tIns="44450" rIns="90488" bIns="44450"/>
          <a:lstStyle/>
          <a:p>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69FADA-930B-49B1-8CC5-219A4A577041}" type="slidenum">
              <a:rPr lang="tr-TR"/>
              <a:pPr/>
              <a:t>8</a:t>
            </a:fld>
            <a:endParaRPr lang="tr-TR"/>
          </a:p>
        </p:txBody>
      </p:sp>
      <p:sp>
        <p:nvSpPr>
          <p:cNvPr id="35842" name="Rectangle 2"/>
          <p:cNvSpPr>
            <a:spLocks noGrp="1" noRot="1" noChangeAspect="1" noChangeArrowheads="1" noTextEdit="1"/>
          </p:cNvSpPr>
          <p:nvPr>
            <p:ph type="sldImg"/>
          </p:nvPr>
        </p:nvSpPr>
        <p:spPr>
          <a:xfrm>
            <a:off x="1300163" y="801688"/>
            <a:ext cx="4259262" cy="3194050"/>
          </a:xfrm>
          <a:ln w="12700" cap="flat">
            <a:solidFill>
              <a:schemeClr val="tx1"/>
            </a:solidFill>
          </a:ln>
        </p:spPr>
      </p:sp>
      <p:sp>
        <p:nvSpPr>
          <p:cNvPr id="35843" name="Rectangle 3"/>
          <p:cNvSpPr>
            <a:spLocks noGrp="1" noChangeArrowheads="1"/>
          </p:cNvSpPr>
          <p:nvPr>
            <p:ph type="body" idx="1"/>
          </p:nvPr>
        </p:nvSpPr>
        <p:spPr>
          <a:xfrm>
            <a:off x="914400" y="4344988"/>
            <a:ext cx="5029200" cy="3849687"/>
          </a:xfrm>
          <a:ln/>
        </p:spPr>
        <p:txBody>
          <a:bodyPr lIns="92075" tIns="46038" rIns="92075" bIns="46038"/>
          <a:lstStyle/>
          <a:p>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CD6E42F-40C7-46D3-A109-4F780D19DED6}" type="slidenum">
              <a:rPr lang="tr-TR"/>
              <a:pPr/>
              <a:t>16</a:t>
            </a:fld>
            <a:endParaRPr lang="tr-TR"/>
          </a:p>
        </p:txBody>
      </p:sp>
      <p:sp>
        <p:nvSpPr>
          <p:cNvPr id="57346"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57347"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F4E8ED8-BB7D-4CA3-B7B3-BE8FB7AC10E2}" type="slidenum">
              <a:rPr lang="tr-TR"/>
              <a:pPr/>
              <a:t>17</a:t>
            </a:fld>
            <a:endParaRPr lang="tr-TR"/>
          </a:p>
        </p:txBody>
      </p:sp>
      <p:sp>
        <p:nvSpPr>
          <p:cNvPr id="59394"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59395"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2A63EE-6261-4154-9F8D-CA31496D0B46}" type="slidenum">
              <a:rPr lang="tr-TR"/>
              <a:pPr/>
              <a:t>18</a:t>
            </a:fld>
            <a:endParaRPr lang="tr-TR"/>
          </a:p>
        </p:txBody>
      </p:sp>
      <p:sp>
        <p:nvSpPr>
          <p:cNvPr id="114690"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14691"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50E2F5-A195-468E-9363-B61C921D0028}" type="slidenum">
              <a:rPr lang="tr-TR"/>
              <a:pPr/>
              <a:t>19</a:t>
            </a:fld>
            <a:endParaRPr lang="tr-TR"/>
          </a:p>
        </p:txBody>
      </p:sp>
      <p:sp>
        <p:nvSpPr>
          <p:cNvPr id="63490"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63491"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80CEC7-9CBB-401F-98A9-6E2E59922D8A}" type="slidenum">
              <a:rPr lang="tr-TR"/>
              <a:pPr/>
              <a:t>20</a:t>
            </a:fld>
            <a:endParaRPr lang="tr-TR"/>
          </a:p>
        </p:txBody>
      </p:sp>
      <p:sp>
        <p:nvSpPr>
          <p:cNvPr id="116738" name="Rectangle 2"/>
          <p:cNvSpPr>
            <a:spLocks noGrp="1" noRot="1" noChangeAspect="1" noChangeArrowheads="1" noTextEdit="1"/>
          </p:cNvSpPr>
          <p:nvPr>
            <p:ph type="sldImg"/>
          </p:nvPr>
        </p:nvSpPr>
        <p:spPr>
          <a:xfrm>
            <a:off x="1301750" y="803275"/>
            <a:ext cx="4256088" cy="3192463"/>
          </a:xfrm>
          <a:ln w="12700" cap="flat">
            <a:solidFill>
              <a:schemeClr val="tx1"/>
            </a:solidFill>
          </a:ln>
        </p:spPr>
      </p:sp>
      <p:sp>
        <p:nvSpPr>
          <p:cNvPr id="116739" name="Rectangle 3"/>
          <p:cNvSpPr>
            <a:spLocks noGrp="1" noChangeArrowheads="1"/>
          </p:cNvSpPr>
          <p:nvPr>
            <p:ph type="body" idx="1"/>
          </p:nvPr>
        </p:nvSpPr>
        <p:spPr>
          <a:xfrm>
            <a:off x="914400" y="4346575"/>
            <a:ext cx="5029200" cy="3849688"/>
          </a:xfrm>
          <a:ln/>
        </p:spPr>
        <p:txBody>
          <a:bodyPr lIns="90488" tIns="44450" rIns="90488" bIns="44450"/>
          <a:lstStyle/>
          <a:p>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8434" name="Line 2"/>
          <p:cNvSpPr>
            <a:spLocks noChangeShapeType="1"/>
          </p:cNvSpPr>
          <p:nvPr/>
        </p:nvSpPr>
        <p:spPr bwMode="auto">
          <a:xfrm>
            <a:off x="2895600" y="4303713"/>
            <a:ext cx="3276600" cy="0"/>
          </a:xfrm>
          <a:prstGeom prst="line">
            <a:avLst/>
          </a:prstGeom>
          <a:noFill/>
          <a:ln w="38100">
            <a:solidFill>
              <a:schemeClr val="hlink"/>
            </a:solidFill>
            <a:round/>
            <a:headEnd/>
            <a:tailEnd/>
          </a:ln>
          <a:effectLst/>
        </p:spPr>
        <p:txBody>
          <a:bodyPr wrap="none" anchor="ctr"/>
          <a:lstStyle/>
          <a:p>
            <a:endParaRPr lang="tr-TR"/>
          </a:p>
        </p:txBody>
      </p:sp>
      <p:sp>
        <p:nvSpPr>
          <p:cNvPr id="18435" name="Rectangle 3"/>
          <p:cNvSpPr>
            <a:spLocks noGrp="1" noChangeArrowheads="1"/>
          </p:cNvSpPr>
          <p:nvPr>
            <p:ph type="ctrTitle"/>
          </p:nvPr>
        </p:nvSpPr>
        <p:spPr>
          <a:xfrm>
            <a:off x="685800" y="2286000"/>
            <a:ext cx="7772400" cy="1752600"/>
          </a:xfrm>
        </p:spPr>
        <p:txBody>
          <a:bodyPr anchor="t"/>
          <a:lstStyle>
            <a:lvl1pPr algn="ctr">
              <a:lnSpc>
                <a:spcPct val="90000"/>
              </a:lnSpc>
              <a:defRPr/>
            </a:lvl1pPr>
          </a:lstStyle>
          <a:p>
            <a:r>
              <a:rPr lang="tr-TR"/>
              <a:t>Asılın başlık stili için tıklatın</a:t>
            </a:r>
          </a:p>
        </p:txBody>
      </p:sp>
      <p:sp>
        <p:nvSpPr>
          <p:cNvPr id="18436" name="Rectangle 4"/>
          <p:cNvSpPr>
            <a:spLocks noGrp="1" noChangeArrowheads="1"/>
          </p:cNvSpPr>
          <p:nvPr>
            <p:ph type="subTitle" idx="1"/>
          </p:nvPr>
        </p:nvSpPr>
        <p:spPr>
          <a:xfrm>
            <a:off x="1371600" y="4495800"/>
            <a:ext cx="6400800" cy="1524000"/>
          </a:xfrm>
        </p:spPr>
        <p:txBody>
          <a:bodyPr anchor="ctr"/>
          <a:lstStyle>
            <a:lvl1pPr marL="0" indent="0" algn="ctr">
              <a:lnSpc>
                <a:spcPct val="80000"/>
              </a:lnSpc>
              <a:buFont typeface="Wingdings" pitchFamily="2" charset="2"/>
              <a:buNone/>
              <a:defRPr sz="2400">
                <a:solidFill>
                  <a:schemeClr val="tx2"/>
                </a:solidFill>
              </a:defRPr>
            </a:lvl1pPr>
          </a:lstStyle>
          <a:p>
            <a:r>
              <a:rPr lang="tr-TR"/>
              <a:t>Asılın alt başlık stili için tıklatın</a:t>
            </a:r>
          </a:p>
        </p:txBody>
      </p:sp>
      <p:sp>
        <p:nvSpPr>
          <p:cNvPr id="18437" name="Rectangle 5"/>
          <p:cNvSpPr>
            <a:spLocks noChangeArrowheads="1"/>
          </p:cNvSpPr>
          <p:nvPr/>
        </p:nvSpPr>
        <p:spPr bwMode="auto">
          <a:xfrm>
            <a:off x="0" y="1066800"/>
            <a:ext cx="8686800" cy="533400"/>
          </a:xfrm>
          <a:prstGeom prst="rect">
            <a:avLst/>
          </a:prstGeom>
          <a:noFill/>
          <a:ln w="57150">
            <a:solidFill>
              <a:schemeClr val="hlink"/>
            </a:solidFill>
            <a:miter lim="800000"/>
            <a:headEnd/>
            <a:tailEnd/>
          </a:ln>
          <a:effectLst/>
        </p:spPr>
        <p:txBody>
          <a:bodyPr wrap="none" anchor="ctr"/>
          <a:lstStyle/>
          <a:p>
            <a:pPr algn="ctr"/>
            <a:endParaRPr kumimoji="0" lang="tr-TR" sz="2400"/>
          </a:p>
        </p:txBody>
      </p:sp>
      <p:grpSp>
        <p:nvGrpSpPr>
          <p:cNvPr id="18438" name="Group 6"/>
          <p:cNvGrpSpPr>
            <a:grpSpLocks/>
          </p:cNvGrpSpPr>
          <p:nvPr/>
        </p:nvGrpSpPr>
        <p:grpSpPr bwMode="auto">
          <a:xfrm>
            <a:off x="533400" y="0"/>
            <a:ext cx="3276600" cy="2133600"/>
            <a:chOff x="336" y="0"/>
            <a:chExt cx="2064" cy="1344"/>
          </a:xfrm>
        </p:grpSpPr>
        <p:sp>
          <p:nvSpPr>
            <p:cNvPr id="18439" name="Rectangle 7"/>
            <p:cNvSpPr>
              <a:spLocks noChangeArrowheads="1"/>
            </p:cNvSpPr>
            <p:nvPr/>
          </p:nvSpPr>
          <p:spPr bwMode="auto">
            <a:xfrm>
              <a:off x="1008" y="672"/>
              <a:ext cx="336" cy="336"/>
            </a:xfrm>
            <a:prstGeom prst="rect">
              <a:avLst/>
            </a:prstGeom>
            <a:noFill/>
            <a:ln w="57150">
              <a:solidFill>
                <a:schemeClr val="hlink"/>
              </a:solidFill>
              <a:miter lim="800000"/>
              <a:headEnd/>
              <a:tailEnd/>
            </a:ln>
            <a:effectLst/>
          </p:spPr>
          <p:txBody>
            <a:bodyPr wrap="none" anchor="ctr"/>
            <a:lstStyle/>
            <a:p>
              <a:endParaRPr lang="tr-TR"/>
            </a:p>
          </p:txBody>
        </p:sp>
        <p:sp>
          <p:nvSpPr>
            <p:cNvPr id="18440" name="Rectangle 8"/>
            <p:cNvSpPr>
              <a:spLocks noChangeArrowheads="1"/>
            </p:cNvSpPr>
            <p:nvPr/>
          </p:nvSpPr>
          <p:spPr bwMode="auto">
            <a:xfrm>
              <a:off x="1344" y="1008"/>
              <a:ext cx="336" cy="336"/>
            </a:xfrm>
            <a:prstGeom prst="rect">
              <a:avLst/>
            </a:prstGeom>
            <a:noFill/>
            <a:ln w="57150">
              <a:solidFill>
                <a:schemeClr val="hlink"/>
              </a:solidFill>
              <a:miter lim="800000"/>
              <a:headEnd/>
              <a:tailEnd/>
            </a:ln>
            <a:effectLst/>
          </p:spPr>
          <p:txBody>
            <a:bodyPr wrap="none" anchor="ctr"/>
            <a:lstStyle/>
            <a:p>
              <a:endParaRPr lang="tr-TR"/>
            </a:p>
          </p:txBody>
        </p:sp>
        <p:sp>
          <p:nvSpPr>
            <p:cNvPr id="18441" name="Rectangle 9"/>
            <p:cNvSpPr>
              <a:spLocks noChangeArrowheads="1"/>
            </p:cNvSpPr>
            <p:nvPr/>
          </p:nvSpPr>
          <p:spPr bwMode="auto">
            <a:xfrm>
              <a:off x="1728" y="336"/>
              <a:ext cx="336" cy="336"/>
            </a:xfrm>
            <a:prstGeom prst="rect">
              <a:avLst/>
            </a:prstGeom>
            <a:noFill/>
            <a:ln w="57150">
              <a:solidFill>
                <a:schemeClr val="hlink"/>
              </a:solidFill>
              <a:miter lim="800000"/>
              <a:headEnd/>
              <a:tailEnd/>
            </a:ln>
            <a:effectLst/>
          </p:spPr>
          <p:txBody>
            <a:bodyPr wrap="none" anchor="ctr"/>
            <a:lstStyle/>
            <a:p>
              <a:endParaRPr lang="tr-TR"/>
            </a:p>
          </p:txBody>
        </p:sp>
        <p:sp>
          <p:nvSpPr>
            <p:cNvPr id="18442" name="Rectangle 10"/>
            <p:cNvSpPr>
              <a:spLocks noChangeArrowheads="1"/>
            </p:cNvSpPr>
            <p:nvPr/>
          </p:nvSpPr>
          <p:spPr bwMode="auto">
            <a:xfrm>
              <a:off x="2064" y="672"/>
              <a:ext cx="336" cy="336"/>
            </a:xfrm>
            <a:prstGeom prst="rect">
              <a:avLst/>
            </a:prstGeom>
            <a:noFill/>
            <a:ln w="57150">
              <a:solidFill>
                <a:schemeClr val="hlink"/>
              </a:solidFill>
              <a:miter lim="800000"/>
              <a:headEnd/>
              <a:tailEnd/>
            </a:ln>
            <a:effectLst/>
          </p:spPr>
          <p:txBody>
            <a:bodyPr wrap="none" anchor="ctr"/>
            <a:lstStyle/>
            <a:p>
              <a:endParaRPr lang="tr-TR"/>
            </a:p>
          </p:txBody>
        </p:sp>
        <p:sp>
          <p:nvSpPr>
            <p:cNvPr id="18443" name="Rectangle 11"/>
            <p:cNvSpPr>
              <a:spLocks noChangeArrowheads="1"/>
            </p:cNvSpPr>
            <p:nvPr/>
          </p:nvSpPr>
          <p:spPr bwMode="auto">
            <a:xfrm>
              <a:off x="672" y="336"/>
              <a:ext cx="336" cy="336"/>
            </a:xfrm>
            <a:prstGeom prst="rect">
              <a:avLst/>
            </a:prstGeom>
            <a:noFill/>
            <a:ln w="57150">
              <a:solidFill>
                <a:schemeClr val="hlink"/>
              </a:solidFill>
              <a:miter lim="800000"/>
              <a:headEnd/>
              <a:tailEnd/>
            </a:ln>
            <a:effectLst/>
          </p:spPr>
          <p:txBody>
            <a:bodyPr wrap="none" anchor="ctr"/>
            <a:lstStyle/>
            <a:p>
              <a:endParaRPr lang="tr-TR"/>
            </a:p>
          </p:txBody>
        </p:sp>
        <p:sp>
          <p:nvSpPr>
            <p:cNvPr id="18444" name="Rectangle 12"/>
            <p:cNvSpPr>
              <a:spLocks noChangeArrowheads="1"/>
            </p:cNvSpPr>
            <p:nvPr/>
          </p:nvSpPr>
          <p:spPr bwMode="auto">
            <a:xfrm>
              <a:off x="336" y="0"/>
              <a:ext cx="336" cy="336"/>
            </a:xfrm>
            <a:prstGeom prst="rect">
              <a:avLst/>
            </a:prstGeom>
            <a:noFill/>
            <a:ln w="57150">
              <a:solidFill>
                <a:schemeClr val="hlink"/>
              </a:solidFill>
              <a:miter lim="800000"/>
              <a:headEnd/>
              <a:tailEnd/>
            </a:ln>
            <a:effectLst/>
          </p:spPr>
          <p:txBody>
            <a:bodyPr wrap="none" anchor="ctr"/>
            <a:lstStyle/>
            <a:p>
              <a:endParaRPr lang="tr-TR"/>
            </a:p>
          </p:txBody>
        </p:sp>
      </p:grpSp>
      <p:grpSp>
        <p:nvGrpSpPr>
          <p:cNvPr id="18445" name="Group 13"/>
          <p:cNvGrpSpPr>
            <a:grpSpLocks/>
          </p:cNvGrpSpPr>
          <p:nvPr/>
        </p:nvGrpSpPr>
        <p:grpSpPr bwMode="auto">
          <a:xfrm>
            <a:off x="533400" y="0"/>
            <a:ext cx="3276600" cy="2133600"/>
            <a:chOff x="2736" y="96"/>
            <a:chExt cx="2064" cy="1344"/>
          </a:xfrm>
        </p:grpSpPr>
        <p:sp>
          <p:nvSpPr>
            <p:cNvPr id="18446" name="Rectangle 14"/>
            <p:cNvSpPr>
              <a:spLocks noChangeArrowheads="1"/>
            </p:cNvSpPr>
            <p:nvPr/>
          </p:nvSpPr>
          <p:spPr bwMode="auto">
            <a:xfrm>
              <a:off x="3408" y="768"/>
              <a:ext cx="336" cy="336"/>
            </a:xfrm>
            <a:prstGeom prst="rect">
              <a:avLst/>
            </a:prstGeom>
            <a:solidFill>
              <a:schemeClr val="accent2"/>
            </a:solidFill>
            <a:ln w="57150">
              <a:solidFill>
                <a:schemeClr val="hlink"/>
              </a:solidFill>
              <a:miter lim="800000"/>
              <a:headEnd/>
              <a:tailEnd/>
            </a:ln>
            <a:effectLst/>
          </p:spPr>
          <p:txBody>
            <a:bodyPr wrap="none" anchor="ctr"/>
            <a:lstStyle/>
            <a:p>
              <a:endParaRPr lang="tr-TR"/>
            </a:p>
          </p:txBody>
        </p:sp>
        <p:sp>
          <p:nvSpPr>
            <p:cNvPr id="18447" name="Rectangle 15"/>
            <p:cNvSpPr>
              <a:spLocks noChangeArrowheads="1"/>
            </p:cNvSpPr>
            <p:nvPr/>
          </p:nvSpPr>
          <p:spPr bwMode="auto">
            <a:xfrm>
              <a:off x="3744" y="1104"/>
              <a:ext cx="336" cy="336"/>
            </a:xfrm>
            <a:prstGeom prst="rect">
              <a:avLst/>
            </a:prstGeom>
            <a:solidFill>
              <a:schemeClr val="accent1"/>
            </a:solidFill>
            <a:ln w="57150">
              <a:solidFill>
                <a:schemeClr val="hlink"/>
              </a:solidFill>
              <a:miter lim="800000"/>
              <a:headEnd/>
              <a:tailEnd/>
            </a:ln>
            <a:effectLst/>
          </p:spPr>
          <p:txBody>
            <a:bodyPr wrap="none" anchor="ctr"/>
            <a:lstStyle/>
            <a:p>
              <a:endParaRPr lang="tr-TR"/>
            </a:p>
          </p:txBody>
        </p:sp>
        <p:sp>
          <p:nvSpPr>
            <p:cNvPr id="18448" name="Rectangle 16"/>
            <p:cNvSpPr>
              <a:spLocks noChangeArrowheads="1"/>
            </p:cNvSpPr>
            <p:nvPr/>
          </p:nvSpPr>
          <p:spPr bwMode="auto">
            <a:xfrm>
              <a:off x="4128" y="432"/>
              <a:ext cx="336" cy="336"/>
            </a:xfrm>
            <a:prstGeom prst="rect">
              <a:avLst/>
            </a:prstGeom>
            <a:solidFill>
              <a:schemeClr val="accent1"/>
            </a:solidFill>
            <a:ln w="57150">
              <a:solidFill>
                <a:schemeClr val="hlink"/>
              </a:solidFill>
              <a:miter lim="800000"/>
              <a:headEnd/>
              <a:tailEnd/>
            </a:ln>
            <a:effectLst/>
          </p:spPr>
          <p:txBody>
            <a:bodyPr wrap="none" anchor="ctr"/>
            <a:lstStyle/>
            <a:p>
              <a:endParaRPr lang="tr-TR"/>
            </a:p>
          </p:txBody>
        </p:sp>
        <p:sp>
          <p:nvSpPr>
            <p:cNvPr id="18449" name="Rectangle 17"/>
            <p:cNvSpPr>
              <a:spLocks noChangeArrowheads="1"/>
            </p:cNvSpPr>
            <p:nvPr/>
          </p:nvSpPr>
          <p:spPr bwMode="auto">
            <a:xfrm>
              <a:off x="4464" y="768"/>
              <a:ext cx="336" cy="336"/>
            </a:xfrm>
            <a:prstGeom prst="rect">
              <a:avLst/>
            </a:prstGeom>
            <a:solidFill>
              <a:schemeClr val="bg2"/>
            </a:solidFill>
            <a:ln w="57150">
              <a:solidFill>
                <a:schemeClr val="hlink"/>
              </a:solidFill>
              <a:miter lim="800000"/>
              <a:headEnd/>
              <a:tailEnd/>
            </a:ln>
            <a:effectLst/>
          </p:spPr>
          <p:txBody>
            <a:bodyPr wrap="none" anchor="ctr"/>
            <a:lstStyle/>
            <a:p>
              <a:endParaRPr lang="tr-TR"/>
            </a:p>
          </p:txBody>
        </p:sp>
        <p:sp>
          <p:nvSpPr>
            <p:cNvPr id="18450" name="Rectangle 18"/>
            <p:cNvSpPr>
              <a:spLocks noChangeArrowheads="1"/>
            </p:cNvSpPr>
            <p:nvPr/>
          </p:nvSpPr>
          <p:spPr bwMode="auto">
            <a:xfrm>
              <a:off x="3072" y="432"/>
              <a:ext cx="336" cy="336"/>
            </a:xfrm>
            <a:prstGeom prst="rect">
              <a:avLst/>
            </a:prstGeom>
            <a:solidFill>
              <a:schemeClr val="tx2"/>
            </a:solidFill>
            <a:ln w="57150">
              <a:solidFill>
                <a:schemeClr val="hlink"/>
              </a:solidFill>
              <a:miter lim="800000"/>
              <a:headEnd/>
              <a:tailEnd/>
            </a:ln>
            <a:effectLst/>
          </p:spPr>
          <p:txBody>
            <a:bodyPr wrap="none" anchor="ctr"/>
            <a:lstStyle/>
            <a:p>
              <a:endParaRPr lang="tr-TR"/>
            </a:p>
          </p:txBody>
        </p:sp>
        <p:sp>
          <p:nvSpPr>
            <p:cNvPr id="18451" name="Rectangle 19"/>
            <p:cNvSpPr>
              <a:spLocks noChangeArrowheads="1"/>
            </p:cNvSpPr>
            <p:nvPr/>
          </p:nvSpPr>
          <p:spPr bwMode="auto">
            <a:xfrm>
              <a:off x="2736" y="96"/>
              <a:ext cx="336" cy="336"/>
            </a:xfrm>
            <a:prstGeom prst="rect">
              <a:avLst/>
            </a:prstGeom>
            <a:solidFill>
              <a:schemeClr val="bg2"/>
            </a:solidFill>
            <a:ln w="57150">
              <a:solidFill>
                <a:schemeClr val="hlink"/>
              </a:solidFill>
              <a:miter lim="800000"/>
              <a:headEnd/>
              <a:tailEnd/>
            </a:ln>
            <a:effectLst/>
          </p:spPr>
          <p:txBody>
            <a:bodyPr wrap="none" anchor="ctr"/>
            <a:lstStyle/>
            <a:p>
              <a:endParaRPr lang="tr-TR"/>
            </a:p>
          </p:txBody>
        </p:sp>
      </p:grpSp>
      <p:sp>
        <p:nvSpPr>
          <p:cNvPr id="18452" name="Rectangle 20"/>
          <p:cNvSpPr>
            <a:spLocks noChangeArrowheads="1"/>
          </p:cNvSpPr>
          <p:nvPr/>
        </p:nvSpPr>
        <p:spPr bwMode="auto">
          <a:xfrm>
            <a:off x="4114800" y="4191000"/>
            <a:ext cx="211138" cy="211138"/>
          </a:xfrm>
          <a:prstGeom prst="rect">
            <a:avLst/>
          </a:prstGeom>
          <a:solidFill>
            <a:schemeClr val="accent2"/>
          </a:solidFill>
          <a:ln w="28575">
            <a:solidFill>
              <a:schemeClr val="hlink"/>
            </a:solidFill>
            <a:miter lim="800000"/>
            <a:headEnd/>
            <a:tailEnd/>
          </a:ln>
          <a:effectLst/>
        </p:spPr>
        <p:txBody>
          <a:bodyPr wrap="none" anchor="ctr"/>
          <a:lstStyle/>
          <a:p>
            <a:pPr algn="ctr"/>
            <a:endParaRPr kumimoji="0" lang="tr-TR" sz="2400"/>
          </a:p>
        </p:txBody>
      </p:sp>
      <p:sp>
        <p:nvSpPr>
          <p:cNvPr id="18453" name="Rectangle 21"/>
          <p:cNvSpPr>
            <a:spLocks noChangeArrowheads="1"/>
          </p:cNvSpPr>
          <p:nvPr/>
        </p:nvSpPr>
        <p:spPr bwMode="auto">
          <a:xfrm>
            <a:off x="4419600" y="4191000"/>
            <a:ext cx="211138" cy="211138"/>
          </a:xfrm>
          <a:prstGeom prst="rect">
            <a:avLst/>
          </a:prstGeom>
          <a:solidFill>
            <a:schemeClr val="bg2"/>
          </a:solidFill>
          <a:ln w="28575">
            <a:solidFill>
              <a:schemeClr val="hlink"/>
            </a:solidFill>
            <a:miter lim="800000"/>
            <a:headEnd/>
            <a:tailEnd/>
          </a:ln>
          <a:effectLst/>
        </p:spPr>
        <p:txBody>
          <a:bodyPr wrap="none" anchor="ctr"/>
          <a:lstStyle/>
          <a:p>
            <a:pPr algn="ctr"/>
            <a:endParaRPr kumimoji="0" lang="tr-TR" sz="2400"/>
          </a:p>
        </p:txBody>
      </p:sp>
      <p:sp>
        <p:nvSpPr>
          <p:cNvPr id="18454" name="Rectangle 22"/>
          <p:cNvSpPr>
            <a:spLocks noChangeArrowheads="1"/>
          </p:cNvSpPr>
          <p:nvPr/>
        </p:nvSpPr>
        <p:spPr bwMode="auto">
          <a:xfrm>
            <a:off x="4724400" y="4191000"/>
            <a:ext cx="211138" cy="211138"/>
          </a:xfrm>
          <a:prstGeom prst="rect">
            <a:avLst/>
          </a:prstGeom>
          <a:solidFill>
            <a:schemeClr val="accent1"/>
          </a:solidFill>
          <a:ln w="28575">
            <a:solidFill>
              <a:schemeClr val="hlink"/>
            </a:solidFill>
            <a:miter lim="800000"/>
            <a:headEnd/>
            <a:tailEnd/>
          </a:ln>
          <a:effectLst/>
        </p:spPr>
        <p:txBody>
          <a:bodyPr wrap="none" anchor="ctr"/>
          <a:lstStyle/>
          <a:p>
            <a:pPr algn="ctr"/>
            <a:endParaRPr kumimoji="0" lang="tr-TR" sz="2400"/>
          </a:p>
        </p:txBody>
      </p:sp>
      <p:sp>
        <p:nvSpPr>
          <p:cNvPr id="18455" name="Rectangle 23"/>
          <p:cNvSpPr>
            <a:spLocks noGrp="1" noChangeArrowheads="1"/>
          </p:cNvSpPr>
          <p:nvPr>
            <p:ph type="dt" sz="half" idx="2"/>
          </p:nvPr>
        </p:nvSpPr>
        <p:spPr/>
        <p:txBody>
          <a:bodyPr/>
          <a:lstStyle>
            <a:lvl1pPr>
              <a:defRPr/>
            </a:lvl1pPr>
          </a:lstStyle>
          <a:p>
            <a:r>
              <a:rPr lang="tr-TR" smtClean="0"/>
              <a:t>Nihat BÜLBÜL</a:t>
            </a:r>
            <a:endParaRPr lang="tr-TR"/>
          </a:p>
        </p:txBody>
      </p:sp>
      <p:sp>
        <p:nvSpPr>
          <p:cNvPr id="18456" name="Rectangle 24"/>
          <p:cNvSpPr>
            <a:spLocks noGrp="1" noChangeArrowheads="1"/>
          </p:cNvSpPr>
          <p:nvPr>
            <p:ph type="ftr" sz="quarter" idx="3"/>
          </p:nvPr>
        </p:nvSpPr>
        <p:spPr/>
        <p:txBody>
          <a:bodyPr/>
          <a:lstStyle>
            <a:lvl1pPr>
              <a:defRPr/>
            </a:lvl1pPr>
          </a:lstStyle>
          <a:p>
            <a:endParaRPr lang="tr-TR"/>
          </a:p>
        </p:txBody>
      </p:sp>
      <p:sp>
        <p:nvSpPr>
          <p:cNvPr id="18457" name="Rectangle 25"/>
          <p:cNvSpPr>
            <a:spLocks noGrp="1" noChangeArrowheads="1"/>
          </p:cNvSpPr>
          <p:nvPr>
            <p:ph type="sldNum" sz="quarter" idx="4"/>
          </p:nvPr>
        </p:nvSpPr>
        <p:spPr/>
        <p:txBody>
          <a:bodyPr/>
          <a:lstStyle>
            <a:lvl1pPr>
              <a:defRPr sz="3200"/>
            </a:lvl1pPr>
          </a:lstStyle>
          <a:p>
            <a:fld id="{5AD62488-D07B-4A86-893A-D93DF6E9644A}" type="slidenum">
              <a:rPr lang="tr-TR"/>
              <a:pPr/>
              <a:t>‹#›</a:t>
            </a:fld>
            <a:endParaRPr lang="tr-T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afterEffect">
                                  <p:stCondLst>
                                    <p:cond delay="0"/>
                                  </p:stCondLst>
                                  <p:childTnLst>
                                    <p:set>
                                      <p:cBhvr>
                                        <p:cTn id="6" dur="1" fill="hold">
                                          <p:stCondLst>
                                            <p:cond delay="0"/>
                                          </p:stCondLst>
                                        </p:cTn>
                                        <p:tgtEl>
                                          <p:spTgt spid="18445"/>
                                        </p:tgtEl>
                                        <p:attrNameLst>
                                          <p:attrName>style.visibility</p:attrName>
                                        </p:attrNameLst>
                                      </p:cBhvr>
                                      <p:to>
                                        <p:strVal val="visible"/>
                                      </p:to>
                                    </p:set>
                                    <p:animEffect transition="in" filter="wipe(right)">
                                      <p:cBhvr>
                                        <p:cTn id="7" dur="500"/>
                                        <p:tgtEl>
                                          <p:spTgt spid="184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0D94253-FDBC-4F23-A19B-9056397F969E}" type="slidenum">
              <a:rPr lang="tr-T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10350" y="1219200"/>
            <a:ext cx="1771650" cy="49530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295400" y="1219200"/>
            <a:ext cx="5162550" cy="4953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8194A92B-CDD1-4ECC-B441-C4ACA979B67F}" type="slidenum">
              <a:rPr lang="tr-T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49D697E7-E072-473F-A03C-DB7DE101733D}" type="slidenum">
              <a:rPr lang="tr-T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r>
              <a:rPr lang="tr-TR" smtClean="0"/>
              <a:t>Nihat BÜLBÜL</a:t>
            </a:r>
            <a:endParaRPr lang="tr-TR"/>
          </a:p>
        </p:txBody>
      </p:sp>
      <p:sp>
        <p:nvSpPr>
          <p:cNvPr id="5" name="4 Altbilgi Yer Tutucusu"/>
          <p:cNvSpPr>
            <a:spLocks noGrp="1"/>
          </p:cNvSpPr>
          <p:nvPr>
            <p:ph type="ftr" sz="quarter" idx="11"/>
          </p:nvPr>
        </p:nvSpPr>
        <p:spPr/>
        <p:txBody>
          <a:bodyPr/>
          <a:lstStyle>
            <a:lvl1pPr>
              <a:defRPr/>
            </a:lvl1pPr>
          </a:lstStyle>
          <a:p>
            <a:endParaRPr lang="tr-TR"/>
          </a:p>
        </p:txBody>
      </p:sp>
      <p:sp>
        <p:nvSpPr>
          <p:cNvPr id="6" name="5 Slayt Numarası Yer Tutucusu"/>
          <p:cNvSpPr>
            <a:spLocks noGrp="1"/>
          </p:cNvSpPr>
          <p:nvPr>
            <p:ph type="sldNum" sz="quarter" idx="12"/>
          </p:nvPr>
        </p:nvSpPr>
        <p:spPr/>
        <p:txBody>
          <a:bodyPr/>
          <a:lstStyle>
            <a:lvl1pPr>
              <a:defRPr/>
            </a:lvl1pPr>
          </a:lstStyle>
          <a:p>
            <a:fld id="{94BF4BF7-2CFB-4284-A808-568DD14D0971}" type="slidenum">
              <a:rPr lang="tr-T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2954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914900" y="2819400"/>
            <a:ext cx="3467100" cy="3352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96C4BEE4-DCD5-4021-B2A6-C89B6D381CA3}" type="slidenum">
              <a:rPr lang="tr-T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lvl1pPr>
              <a:defRPr/>
            </a:lvl1pPr>
          </a:lstStyle>
          <a:p>
            <a:r>
              <a:rPr lang="tr-TR" smtClean="0"/>
              <a:t>Nihat BÜLBÜL</a:t>
            </a:r>
            <a:endParaRPr lang="tr-TR"/>
          </a:p>
        </p:txBody>
      </p:sp>
      <p:sp>
        <p:nvSpPr>
          <p:cNvPr id="8" name="7 Altbilgi Yer Tutucusu"/>
          <p:cNvSpPr>
            <a:spLocks noGrp="1"/>
          </p:cNvSpPr>
          <p:nvPr>
            <p:ph type="ftr" sz="quarter" idx="11"/>
          </p:nvPr>
        </p:nvSpPr>
        <p:spPr/>
        <p:txBody>
          <a:bodyPr/>
          <a:lstStyle>
            <a:lvl1pPr>
              <a:defRPr/>
            </a:lvl1pPr>
          </a:lstStyle>
          <a:p>
            <a:endParaRPr lang="tr-TR"/>
          </a:p>
        </p:txBody>
      </p:sp>
      <p:sp>
        <p:nvSpPr>
          <p:cNvPr id="9" name="8 Slayt Numarası Yer Tutucusu"/>
          <p:cNvSpPr>
            <a:spLocks noGrp="1"/>
          </p:cNvSpPr>
          <p:nvPr>
            <p:ph type="sldNum" sz="quarter" idx="12"/>
          </p:nvPr>
        </p:nvSpPr>
        <p:spPr/>
        <p:txBody>
          <a:bodyPr/>
          <a:lstStyle>
            <a:lvl1pPr>
              <a:defRPr/>
            </a:lvl1pPr>
          </a:lstStyle>
          <a:p>
            <a:fld id="{7575843B-EF1B-4A62-91FC-665A4702DA07}" type="slidenum">
              <a:rPr lang="tr-T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lvl1pPr>
              <a:defRPr/>
            </a:lvl1pPr>
          </a:lstStyle>
          <a:p>
            <a:r>
              <a:rPr lang="tr-TR" smtClean="0"/>
              <a:t>Nihat BÜLBÜL</a:t>
            </a:r>
            <a:endParaRPr lang="tr-TR"/>
          </a:p>
        </p:txBody>
      </p:sp>
      <p:sp>
        <p:nvSpPr>
          <p:cNvPr id="4" name="3 Altbilgi Yer Tutucusu"/>
          <p:cNvSpPr>
            <a:spLocks noGrp="1"/>
          </p:cNvSpPr>
          <p:nvPr>
            <p:ph type="ftr" sz="quarter" idx="11"/>
          </p:nvPr>
        </p:nvSpPr>
        <p:spPr/>
        <p:txBody>
          <a:bodyPr/>
          <a:lstStyle>
            <a:lvl1pPr>
              <a:defRPr/>
            </a:lvl1pPr>
          </a:lstStyle>
          <a:p>
            <a:endParaRPr lang="tr-TR"/>
          </a:p>
        </p:txBody>
      </p:sp>
      <p:sp>
        <p:nvSpPr>
          <p:cNvPr id="5" name="4 Slayt Numarası Yer Tutucusu"/>
          <p:cNvSpPr>
            <a:spLocks noGrp="1"/>
          </p:cNvSpPr>
          <p:nvPr>
            <p:ph type="sldNum" sz="quarter" idx="12"/>
          </p:nvPr>
        </p:nvSpPr>
        <p:spPr/>
        <p:txBody>
          <a:bodyPr/>
          <a:lstStyle>
            <a:lvl1pPr>
              <a:defRPr/>
            </a:lvl1pPr>
          </a:lstStyle>
          <a:p>
            <a:fld id="{53E9DE11-4507-4154-8BCB-3BDC7870FB3F}" type="slidenum">
              <a:rPr lang="tr-T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lvl1pPr>
          </a:lstStyle>
          <a:p>
            <a:r>
              <a:rPr lang="tr-TR" smtClean="0"/>
              <a:t>Nihat BÜLBÜL</a:t>
            </a:r>
            <a:endParaRPr lang="tr-TR"/>
          </a:p>
        </p:txBody>
      </p:sp>
      <p:sp>
        <p:nvSpPr>
          <p:cNvPr id="3" name="2 Altbilgi Yer Tutucusu"/>
          <p:cNvSpPr>
            <a:spLocks noGrp="1"/>
          </p:cNvSpPr>
          <p:nvPr>
            <p:ph type="ftr" sz="quarter" idx="11"/>
          </p:nvPr>
        </p:nvSpPr>
        <p:spPr/>
        <p:txBody>
          <a:bodyPr/>
          <a:lstStyle>
            <a:lvl1pPr>
              <a:defRPr/>
            </a:lvl1pPr>
          </a:lstStyle>
          <a:p>
            <a:endParaRPr lang="tr-TR"/>
          </a:p>
        </p:txBody>
      </p:sp>
      <p:sp>
        <p:nvSpPr>
          <p:cNvPr id="4" name="3 Slayt Numarası Yer Tutucusu"/>
          <p:cNvSpPr>
            <a:spLocks noGrp="1"/>
          </p:cNvSpPr>
          <p:nvPr>
            <p:ph type="sldNum" sz="quarter" idx="12"/>
          </p:nvPr>
        </p:nvSpPr>
        <p:spPr/>
        <p:txBody>
          <a:bodyPr/>
          <a:lstStyle>
            <a:lvl1pPr>
              <a:defRPr/>
            </a:lvl1pPr>
          </a:lstStyle>
          <a:p>
            <a:fld id="{61BA5B37-A544-47DF-8293-9903F93868F1}" type="slidenum">
              <a:rPr lang="tr-T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62C3DD0B-6F22-4B14-B449-DFFF16615327}" type="slidenum">
              <a:rPr lang="tr-T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lvl1pPr>
              <a:defRPr/>
            </a:lvl1pPr>
          </a:lstStyle>
          <a:p>
            <a:r>
              <a:rPr lang="tr-TR" smtClean="0"/>
              <a:t>Nihat BÜLBÜL</a:t>
            </a:r>
            <a:endParaRPr lang="tr-TR"/>
          </a:p>
        </p:txBody>
      </p:sp>
      <p:sp>
        <p:nvSpPr>
          <p:cNvPr id="6" name="5 Altbilgi Yer Tutucusu"/>
          <p:cNvSpPr>
            <a:spLocks noGrp="1"/>
          </p:cNvSpPr>
          <p:nvPr>
            <p:ph type="ftr" sz="quarter" idx="11"/>
          </p:nvPr>
        </p:nvSpPr>
        <p:spPr/>
        <p:txBody>
          <a:bodyPr/>
          <a:lstStyle>
            <a:lvl1pPr>
              <a:defRPr/>
            </a:lvl1pPr>
          </a:lstStyle>
          <a:p>
            <a:endParaRPr lang="tr-TR"/>
          </a:p>
        </p:txBody>
      </p:sp>
      <p:sp>
        <p:nvSpPr>
          <p:cNvPr id="7" name="6 Slayt Numarası Yer Tutucusu"/>
          <p:cNvSpPr>
            <a:spLocks noGrp="1"/>
          </p:cNvSpPr>
          <p:nvPr>
            <p:ph type="sldNum" sz="quarter" idx="12"/>
          </p:nvPr>
        </p:nvSpPr>
        <p:spPr/>
        <p:txBody>
          <a:bodyPr/>
          <a:lstStyle>
            <a:lvl1pPr>
              <a:defRPr/>
            </a:lvl1pPr>
          </a:lstStyle>
          <a:p>
            <a:fld id="{7075B450-BA8F-4B75-9188-290250189199}" type="slidenum">
              <a:rPr lang="tr-T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bwMode="auto">
          <a:xfrm>
            <a:off x="1295400" y="2819400"/>
            <a:ext cx="7086600" cy="3352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Asılın metin stilleri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1" name="Rectangle 3"/>
          <p:cNvSpPr>
            <a:spLocks noChangeArrowheads="1"/>
          </p:cNvSpPr>
          <p:nvPr/>
        </p:nvSpPr>
        <p:spPr bwMode="auto">
          <a:xfrm>
            <a:off x="0" y="2286000"/>
            <a:ext cx="533400" cy="5334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2" name="Rectangle 4"/>
          <p:cNvSpPr>
            <a:spLocks noChangeArrowheads="1"/>
          </p:cNvSpPr>
          <p:nvPr/>
        </p:nvSpPr>
        <p:spPr bwMode="auto">
          <a:xfrm>
            <a:off x="533400" y="2819400"/>
            <a:ext cx="533400" cy="5334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3" name="Rectangle 5"/>
          <p:cNvSpPr>
            <a:spLocks noChangeArrowheads="1"/>
          </p:cNvSpPr>
          <p:nvPr/>
        </p:nvSpPr>
        <p:spPr bwMode="auto">
          <a:xfrm>
            <a:off x="1981200" y="533400"/>
            <a:ext cx="381000" cy="3810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4" name="Rectangle 6"/>
          <p:cNvSpPr>
            <a:spLocks noChangeArrowheads="1"/>
          </p:cNvSpPr>
          <p:nvPr/>
        </p:nvSpPr>
        <p:spPr bwMode="auto">
          <a:xfrm>
            <a:off x="762000" y="1066800"/>
            <a:ext cx="381000" cy="3810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5" name="Rectangle 7"/>
          <p:cNvSpPr>
            <a:spLocks noChangeArrowheads="1"/>
          </p:cNvSpPr>
          <p:nvPr/>
        </p:nvSpPr>
        <p:spPr bwMode="auto">
          <a:xfrm>
            <a:off x="1143000" y="685800"/>
            <a:ext cx="381000" cy="3810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6" name="Rectangle 8"/>
          <p:cNvSpPr>
            <a:spLocks noChangeArrowheads="1"/>
          </p:cNvSpPr>
          <p:nvPr/>
        </p:nvSpPr>
        <p:spPr bwMode="auto">
          <a:xfrm>
            <a:off x="2362200" y="152400"/>
            <a:ext cx="381000" cy="3810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7" name="Rectangle 9"/>
          <p:cNvSpPr>
            <a:spLocks noChangeArrowheads="1"/>
          </p:cNvSpPr>
          <p:nvPr/>
        </p:nvSpPr>
        <p:spPr bwMode="auto">
          <a:xfrm>
            <a:off x="0" y="755650"/>
            <a:ext cx="5867400" cy="76200"/>
          </a:xfrm>
          <a:prstGeom prst="rect">
            <a:avLst/>
          </a:prstGeom>
          <a:noFill/>
          <a:ln w="57150">
            <a:solidFill>
              <a:schemeClr val="hlink"/>
            </a:solidFill>
            <a:miter lim="800000"/>
            <a:headEnd/>
            <a:tailEnd/>
          </a:ln>
          <a:effectLst/>
        </p:spPr>
        <p:txBody>
          <a:bodyPr wrap="none" anchor="ctr"/>
          <a:lstStyle/>
          <a:p>
            <a:pPr algn="ctr"/>
            <a:endParaRPr lang="tr-TR" sz="2400"/>
          </a:p>
        </p:txBody>
      </p:sp>
      <p:sp>
        <p:nvSpPr>
          <p:cNvPr id="17418" name="Rectangle 10"/>
          <p:cNvSpPr>
            <a:spLocks noChangeArrowheads="1"/>
          </p:cNvSpPr>
          <p:nvPr/>
        </p:nvSpPr>
        <p:spPr bwMode="auto">
          <a:xfrm>
            <a:off x="5715000" y="609600"/>
            <a:ext cx="304800" cy="304800"/>
          </a:xfrm>
          <a:prstGeom prst="rect">
            <a:avLst/>
          </a:prstGeom>
          <a:solidFill>
            <a:schemeClr val="accent2"/>
          </a:solidFill>
          <a:ln w="57150">
            <a:solidFill>
              <a:schemeClr val="hlink"/>
            </a:solidFill>
            <a:miter lim="800000"/>
            <a:headEnd/>
            <a:tailEnd/>
          </a:ln>
          <a:effectLst/>
        </p:spPr>
        <p:txBody>
          <a:bodyPr wrap="none" anchor="ctr"/>
          <a:lstStyle/>
          <a:p>
            <a:pPr algn="ctr"/>
            <a:endParaRPr lang="tr-TR" sz="2400"/>
          </a:p>
        </p:txBody>
      </p:sp>
      <p:sp>
        <p:nvSpPr>
          <p:cNvPr id="17419" name="Rectangle 11"/>
          <p:cNvSpPr>
            <a:spLocks noChangeArrowheads="1"/>
          </p:cNvSpPr>
          <p:nvPr/>
        </p:nvSpPr>
        <p:spPr bwMode="auto">
          <a:xfrm>
            <a:off x="5562600" y="457200"/>
            <a:ext cx="304800" cy="304800"/>
          </a:xfrm>
          <a:prstGeom prst="rect">
            <a:avLst/>
          </a:prstGeom>
          <a:solidFill>
            <a:schemeClr val="accent1"/>
          </a:solidFill>
          <a:ln w="57150">
            <a:solidFill>
              <a:schemeClr val="hlink"/>
            </a:solidFill>
            <a:miter lim="800000"/>
            <a:headEnd/>
            <a:tailEnd/>
          </a:ln>
          <a:effectLst/>
        </p:spPr>
        <p:txBody>
          <a:bodyPr wrap="none" anchor="ctr"/>
          <a:lstStyle/>
          <a:p>
            <a:pPr algn="ctr"/>
            <a:endParaRPr lang="tr-TR" sz="2400"/>
          </a:p>
        </p:txBody>
      </p:sp>
      <p:sp>
        <p:nvSpPr>
          <p:cNvPr id="17420" name="Rectangle 12"/>
          <p:cNvSpPr>
            <a:spLocks noChangeArrowheads="1"/>
          </p:cNvSpPr>
          <p:nvPr/>
        </p:nvSpPr>
        <p:spPr bwMode="auto">
          <a:xfrm>
            <a:off x="8458200" y="3962400"/>
            <a:ext cx="381000" cy="381000"/>
          </a:xfrm>
          <a:prstGeom prst="rect">
            <a:avLst/>
          </a:prstGeom>
          <a:solidFill>
            <a:schemeClr val="accent2"/>
          </a:solidFill>
          <a:ln w="57150">
            <a:solidFill>
              <a:schemeClr val="hlink"/>
            </a:solidFill>
            <a:miter lim="800000"/>
            <a:headEnd/>
            <a:tailEnd/>
          </a:ln>
          <a:effectLst/>
        </p:spPr>
        <p:txBody>
          <a:bodyPr wrap="none" anchor="ctr"/>
          <a:lstStyle/>
          <a:p>
            <a:pPr algn="ctr"/>
            <a:endParaRPr lang="tr-TR" sz="2400"/>
          </a:p>
        </p:txBody>
      </p:sp>
      <p:sp>
        <p:nvSpPr>
          <p:cNvPr id="17421" name="Rectangle 13"/>
          <p:cNvSpPr>
            <a:spLocks noChangeArrowheads="1"/>
          </p:cNvSpPr>
          <p:nvPr/>
        </p:nvSpPr>
        <p:spPr bwMode="auto">
          <a:xfrm>
            <a:off x="8686800" y="3657600"/>
            <a:ext cx="381000" cy="381000"/>
          </a:xfrm>
          <a:prstGeom prst="rect">
            <a:avLst/>
          </a:prstGeom>
          <a:solidFill>
            <a:schemeClr val="bg2"/>
          </a:solidFill>
          <a:ln w="57150">
            <a:solidFill>
              <a:schemeClr val="hlink"/>
            </a:solidFill>
            <a:miter lim="800000"/>
            <a:headEnd/>
            <a:tailEnd/>
          </a:ln>
          <a:effectLst/>
        </p:spPr>
        <p:txBody>
          <a:bodyPr wrap="none" anchor="ctr"/>
          <a:lstStyle/>
          <a:p>
            <a:pPr algn="ctr"/>
            <a:endParaRPr lang="tr-TR" sz="2400"/>
          </a:p>
        </p:txBody>
      </p:sp>
      <p:grpSp>
        <p:nvGrpSpPr>
          <p:cNvPr id="17422" name="Group 14"/>
          <p:cNvGrpSpPr>
            <a:grpSpLocks/>
          </p:cNvGrpSpPr>
          <p:nvPr/>
        </p:nvGrpSpPr>
        <p:grpSpPr bwMode="auto">
          <a:xfrm>
            <a:off x="0" y="2286000"/>
            <a:ext cx="1066800" cy="1066800"/>
            <a:chOff x="0" y="2496"/>
            <a:chExt cx="672" cy="672"/>
          </a:xfrm>
        </p:grpSpPr>
        <p:sp>
          <p:nvSpPr>
            <p:cNvPr id="17423" name="Rectangle 15"/>
            <p:cNvSpPr>
              <a:spLocks noChangeArrowheads="1"/>
            </p:cNvSpPr>
            <p:nvPr/>
          </p:nvSpPr>
          <p:spPr bwMode="auto">
            <a:xfrm>
              <a:off x="0" y="2496"/>
              <a:ext cx="336" cy="336"/>
            </a:xfrm>
            <a:prstGeom prst="rect">
              <a:avLst/>
            </a:prstGeom>
            <a:solidFill>
              <a:schemeClr val="accent1"/>
            </a:solidFill>
            <a:ln w="57150">
              <a:solidFill>
                <a:schemeClr val="hlink"/>
              </a:solidFill>
              <a:miter lim="800000"/>
              <a:headEnd/>
              <a:tailEnd/>
            </a:ln>
            <a:effectLst/>
          </p:spPr>
          <p:txBody>
            <a:bodyPr wrap="none" anchor="ctr"/>
            <a:lstStyle/>
            <a:p>
              <a:endParaRPr lang="tr-TR"/>
            </a:p>
          </p:txBody>
        </p:sp>
        <p:sp>
          <p:nvSpPr>
            <p:cNvPr id="17424" name="Rectangle 16"/>
            <p:cNvSpPr>
              <a:spLocks noChangeArrowheads="1"/>
            </p:cNvSpPr>
            <p:nvPr/>
          </p:nvSpPr>
          <p:spPr bwMode="auto">
            <a:xfrm>
              <a:off x="336" y="2832"/>
              <a:ext cx="336" cy="336"/>
            </a:xfrm>
            <a:prstGeom prst="rect">
              <a:avLst/>
            </a:prstGeom>
            <a:solidFill>
              <a:schemeClr val="bg2"/>
            </a:solidFill>
            <a:ln w="57150">
              <a:solidFill>
                <a:schemeClr val="hlink"/>
              </a:solidFill>
              <a:miter lim="800000"/>
              <a:headEnd/>
              <a:tailEnd/>
            </a:ln>
            <a:effectLst/>
          </p:spPr>
          <p:txBody>
            <a:bodyPr wrap="none" anchor="ctr"/>
            <a:lstStyle/>
            <a:p>
              <a:endParaRPr lang="tr-TR"/>
            </a:p>
          </p:txBody>
        </p:sp>
      </p:grpSp>
      <p:sp>
        <p:nvSpPr>
          <p:cNvPr id="17425" name="Rectangle 17"/>
          <p:cNvSpPr>
            <a:spLocks noGrp="1" noChangeArrowheads="1"/>
          </p:cNvSpPr>
          <p:nvPr>
            <p:ph type="title"/>
          </p:nvPr>
        </p:nvSpPr>
        <p:spPr bwMode="auto">
          <a:xfrm>
            <a:off x="1295400" y="1219200"/>
            <a:ext cx="7086600" cy="1447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Asılın başlık stili için tıklatın</a:t>
            </a:r>
          </a:p>
        </p:txBody>
      </p:sp>
      <p:sp>
        <p:nvSpPr>
          <p:cNvPr id="17426" name="Rectangle 18"/>
          <p:cNvSpPr>
            <a:spLocks noGrp="1" noChangeArrowheads="1"/>
          </p:cNvSpPr>
          <p:nvPr>
            <p:ph type="dt" sz="half" idx="2"/>
          </p:nvPr>
        </p:nvSpPr>
        <p:spPr bwMode="auto">
          <a:xfrm>
            <a:off x="6553200" y="6507163"/>
            <a:ext cx="18288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lgn="r">
              <a:defRPr kumimoji="0" sz="1200">
                <a:solidFill>
                  <a:schemeClr val="folHlink"/>
                </a:solidFill>
                <a:latin typeface="+mn-lt"/>
              </a:defRPr>
            </a:lvl1pPr>
          </a:lstStyle>
          <a:p>
            <a:r>
              <a:rPr lang="tr-TR" smtClean="0"/>
              <a:t>Nihat BÜLBÜL</a:t>
            </a:r>
            <a:endParaRPr lang="tr-TR"/>
          </a:p>
        </p:txBody>
      </p:sp>
      <p:sp>
        <p:nvSpPr>
          <p:cNvPr id="17427" name="Rectangle 19"/>
          <p:cNvSpPr>
            <a:spLocks noGrp="1" noChangeArrowheads="1"/>
          </p:cNvSpPr>
          <p:nvPr>
            <p:ph type="ftr" sz="quarter" idx="3"/>
          </p:nvPr>
        </p:nvSpPr>
        <p:spPr bwMode="auto">
          <a:xfrm>
            <a:off x="1295400" y="6507163"/>
            <a:ext cx="2895600" cy="2746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lvl1pPr>
              <a:defRPr kumimoji="0" sz="1200">
                <a:solidFill>
                  <a:schemeClr val="folHlink"/>
                </a:solidFill>
                <a:latin typeface="+mn-lt"/>
              </a:defRPr>
            </a:lvl1pPr>
          </a:lstStyle>
          <a:p>
            <a:endParaRPr lang="tr-TR"/>
          </a:p>
        </p:txBody>
      </p:sp>
      <p:sp>
        <p:nvSpPr>
          <p:cNvPr id="17428" name="Rectangle 20"/>
          <p:cNvSpPr>
            <a:spLocks noGrp="1" noChangeArrowheads="1"/>
          </p:cNvSpPr>
          <p:nvPr>
            <p:ph type="sldNum" sz="quarter" idx="4"/>
          </p:nvPr>
        </p:nvSpPr>
        <p:spPr bwMode="auto">
          <a:xfrm>
            <a:off x="5791200" y="6172200"/>
            <a:ext cx="762000" cy="609600"/>
          </a:xfrm>
          <a:prstGeom prst="rect">
            <a:avLst/>
          </a:prstGeom>
          <a:solidFill>
            <a:schemeClr val="accent1"/>
          </a:solidFill>
          <a:ln w="57150">
            <a:solidFill>
              <a:schemeClr val="hlink"/>
            </a:solidFill>
            <a:miter lim="800000"/>
            <a:headEnd/>
            <a:tailEnd/>
          </a:ln>
          <a:effectLst/>
        </p:spPr>
        <p:txBody>
          <a:bodyPr vert="horz" wrap="none" lIns="91440" tIns="45720" rIns="91440" bIns="45720" numCol="1" anchor="ctr" anchorCtr="0" compatLnSpc="1">
            <a:prstTxWarp prst="textNoShape">
              <a:avLst/>
            </a:prstTxWarp>
          </a:bodyPr>
          <a:lstStyle>
            <a:lvl1pPr algn="ctr">
              <a:defRPr kumimoji="0" sz="2800" b="1">
                <a:solidFill>
                  <a:schemeClr val="bg1"/>
                </a:solidFill>
                <a:latin typeface="+mn-lt"/>
              </a:defRPr>
            </a:lvl1pPr>
          </a:lstStyle>
          <a:p>
            <a:fld id="{C728F523-F7A3-4079-930E-56D01E84606F}" type="slidenum">
              <a:rPr lang="tr-TR"/>
              <a:pPr/>
              <a:t>‹#›</a:t>
            </a:fld>
            <a:endParaRPr lang="tr-TR"/>
          </a:p>
        </p:txBody>
      </p:sp>
      <p:grpSp>
        <p:nvGrpSpPr>
          <p:cNvPr id="17429" name="Group 21"/>
          <p:cNvGrpSpPr>
            <a:grpSpLocks/>
          </p:cNvGrpSpPr>
          <p:nvPr/>
        </p:nvGrpSpPr>
        <p:grpSpPr bwMode="auto">
          <a:xfrm>
            <a:off x="762000" y="152400"/>
            <a:ext cx="1981200" cy="1295400"/>
            <a:chOff x="3888" y="96"/>
            <a:chExt cx="1248" cy="816"/>
          </a:xfrm>
        </p:grpSpPr>
        <p:sp>
          <p:nvSpPr>
            <p:cNvPr id="17430" name="Rectangle 22"/>
            <p:cNvSpPr>
              <a:spLocks noChangeArrowheads="1"/>
            </p:cNvSpPr>
            <p:nvPr/>
          </p:nvSpPr>
          <p:spPr bwMode="auto">
            <a:xfrm>
              <a:off x="4656" y="336"/>
              <a:ext cx="240" cy="240"/>
            </a:xfrm>
            <a:prstGeom prst="rect">
              <a:avLst/>
            </a:prstGeom>
            <a:solidFill>
              <a:schemeClr val="accent2"/>
            </a:solidFill>
            <a:ln w="57150">
              <a:solidFill>
                <a:schemeClr val="hlink"/>
              </a:solidFill>
              <a:miter lim="800000"/>
              <a:headEnd/>
              <a:tailEnd/>
            </a:ln>
            <a:effectLst/>
          </p:spPr>
          <p:txBody>
            <a:bodyPr wrap="none" anchor="ctr"/>
            <a:lstStyle/>
            <a:p>
              <a:endParaRPr lang="tr-TR"/>
            </a:p>
          </p:txBody>
        </p:sp>
        <p:sp>
          <p:nvSpPr>
            <p:cNvPr id="17431" name="Rectangle 23"/>
            <p:cNvSpPr>
              <a:spLocks noChangeArrowheads="1"/>
            </p:cNvSpPr>
            <p:nvPr/>
          </p:nvSpPr>
          <p:spPr bwMode="auto">
            <a:xfrm>
              <a:off x="3888" y="672"/>
              <a:ext cx="240" cy="240"/>
            </a:xfrm>
            <a:prstGeom prst="rect">
              <a:avLst/>
            </a:prstGeom>
            <a:solidFill>
              <a:schemeClr val="accent2"/>
            </a:solidFill>
            <a:ln w="57150">
              <a:solidFill>
                <a:schemeClr val="hlink"/>
              </a:solidFill>
              <a:miter lim="800000"/>
              <a:headEnd/>
              <a:tailEnd/>
            </a:ln>
            <a:effectLst/>
          </p:spPr>
          <p:txBody>
            <a:bodyPr wrap="none" anchor="ctr"/>
            <a:lstStyle/>
            <a:p>
              <a:endParaRPr lang="tr-TR"/>
            </a:p>
          </p:txBody>
        </p:sp>
        <p:sp>
          <p:nvSpPr>
            <p:cNvPr id="17432" name="Rectangle 24"/>
            <p:cNvSpPr>
              <a:spLocks noChangeArrowheads="1"/>
            </p:cNvSpPr>
            <p:nvPr/>
          </p:nvSpPr>
          <p:spPr bwMode="auto">
            <a:xfrm>
              <a:off x="4128" y="432"/>
              <a:ext cx="240" cy="240"/>
            </a:xfrm>
            <a:prstGeom prst="rect">
              <a:avLst/>
            </a:prstGeom>
            <a:solidFill>
              <a:schemeClr val="tx2"/>
            </a:solidFill>
            <a:ln w="57150">
              <a:solidFill>
                <a:schemeClr val="hlink"/>
              </a:solidFill>
              <a:miter lim="800000"/>
              <a:headEnd/>
              <a:tailEnd/>
            </a:ln>
            <a:effectLst/>
          </p:spPr>
          <p:txBody>
            <a:bodyPr wrap="none" anchor="ctr"/>
            <a:lstStyle/>
            <a:p>
              <a:endParaRPr lang="tr-TR"/>
            </a:p>
          </p:txBody>
        </p:sp>
        <p:sp>
          <p:nvSpPr>
            <p:cNvPr id="17433" name="Rectangle 25"/>
            <p:cNvSpPr>
              <a:spLocks noChangeArrowheads="1"/>
            </p:cNvSpPr>
            <p:nvPr/>
          </p:nvSpPr>
          <p:spPr bwMode="auto">
            <a:xfrm>
              <a:off x="4896" y="96"/>
              <a:ext cx="240" cy="240"/>
            </a:xfrm>
            <a:prstGeom prst="rect">
              <a:avLst/>
            </a:prstGeom>
            <a:solidFill>
              <a:schemeClr val="bg2"/>
            </a:solidFill>
            <a:ln w="57150">
              <a:solidFill>
                <a:schemeClr val="hlink"/>
              </a:solidFill>
              <a:miter lim="800000"/>
              <a:headEnd/>
              <a:tailEnd/>
            </a:ln>
            <a:effectLst/>
          </p:spPr>
          <p:txBody>
            <a:bodyPr wrap="none" anchor="ctr"/>
            <a:lstStyle/>
            <a:p>
              <a:endParaRPr lang="tr-TR"/>
            </a:p>
          </p:txBody>
        </p:sp>
      </p:grpSp>
    </p:spTree>
  </p:cSld>
  <p:clrMap bg1="dk2" tx1="lt1" bg2="dk1"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17429"/>
                                        </p:tgtEl>
                                        <p:attrNameLst>
                                          <p:attrName>style.visibility</p:attrName>
                                        </p:attrNameLst>
                                      </p:cBhvr>
                                      <p:to>
                                        <p:strVal val="visible"/>
                                      </p:to>
                                    </p:set>
                                    <p:animEffect transition="in" filter="wipe(up)">
                                      <p:cBhvr>
                                        <p:cTn id="7" dur="500"/>
                                        <p:tgtEl>
                                          <p:spTgt spid="17429"/>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422"/>
                                        </p:tgtEl>
                                        <p:attrNameLst>
                                          <p:attrName>style.visibility</p:attrName>
                                        </p:attrNameLst>
                                      </p:cBhvr>
                                      <p:to>
                                        <p:strVal val="visible"/>
                                      </p:to>
                                    </p:set>
                                    <p:animEffect transition="in" filter="wipe(up)">
                                      <p:cBhvr>
                                        <p:cTn id="11" dur="500"/>
                                        <p:tgtEl>
                                          <p:spTgt spid="174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sldNum="0" hdr="0" ftr="0"/>
  <p:txStyles>
    <p:titleStyle>
      <a:lvl1pPr algn="l" rtl="0" fontAlgn="base">
        <a:spcBef>
          <a:spcPct val="0"/>
        </a:spcBef>
        <a:spcAft>
          <a:spcPct val="0"/>
        </a:spcAft>
        <a:defRPr sz="4000">
          <a:solidFill>
            <a:schemeClr val="tx1"/>
          </a:solidFill>
          <a:latin typeface="+mj-lt"/>
          <a:ea typeface="+mj-ea"/>
          <a:cs typeface="+mj-cs"/>
        </a:defRPr>
      </a:lvl1pPr>
      <a:lvl2pPr algn="l" rtl="0" fontAlgn="base">
        <a:spcBef>
          <a:spcPct val="0"/>
        </a:spcBef>
        <a:spcAft>
          <a:spcPct val="0"/>
        </a:spcAft>
        <a:defRPr sz="4000">
          <a:solidFill>
            <a:schemeClr val="tx1"/>
          </a:solidFill>
          <a:latin typeface="Tahoma" pitchFamily="34" charset="0"/>
        </a:defRPr>
      </a:lvl2pPr>
      <a:lvl3pPr algn="l" rtl="0" fontAlgn="base">
        <a:spcBef>
          <a:spcPct val="0"/>
        </a:spcBef>
        <a:spcAft>
          <a:spcPct val="0"/>
        </a:spcAft>
        <a:defRPr sz="4000">
          <a:solidFill>
            <a:schemeClr val="tx1"/>
          </a:solidFill>
          <a:latin typeface="Tahoma" pitchFamily="34" charset="0"/>
        </a:defRPr>
      </a:lvl3pPr>
      <a:lvl4pPr algn="l" rtl="0" fontAlgn="base">
        <a:spcBef>
          <a:spcPct val="0"/>
        </a:spcBef>
        <a:spcAft>
          <a:spcPct val="0"/>
        </a:spcAft>
        <a:defRPr sz="4000">
          <a:solidFill>
            <a:schemeClr val="tx1"/>
          </a:solidFill>
          <a:latin typeface="Tahoma" pitchFamily="34" charset="0"/>
        </a:defRPr>
      </a:lvl4pPr>
      <a:lvl5pPr algn="l" rtl="0" fontAlgn="base">
        <a:spcBef>
          <a:spcPct val="0"/>
        </a:spcBef>
        <a:spcAft>
          <a:spcPct val="0"/>
        </a:spcAft>
        <a:defRPr sz="4000">
          <a:solidFill>
            <a:schemeClr val="tx1"/>
          </a:solidFill>
          <a:latin typeface="Tahoma" pitchFamily="34" charset="0"/>
        </a:defRPr>
      </a:lvl5pPr>
      <a:lvl6pPr marL="457200" algn="l" rtl="0" fontAlgn="base">
        <a:spcBef>
          <a:spcPct val="0"/>
        </a:spcBef>
        <a:spcAft>
          <a:spcPct val="0"/>
        </a:spcAft>
        <a:defRPr sz="4000">
          <a:solidFill>
            <a:schemeClr val="tx1"/>
          </a:solidFill>
          <a:latin typeface="Tahoma" pitchFamily="34" charset="0"/>
        </a:defRPr>
      </a:lvl6pPr>
      <a:lvl7pPr marL="914400" algn="l" rtl="0" fontAlgn="base">
        <a:spcBef>
          <a:spcPct val="0"/>
        </a:spcBef>
        <a:spcAft>
          <a:spcPct val="0"/>
        </a:spcAft>
        <a:defRPr sz="4000">
          <a:solidFill>
            <a:schemeClr val="tx1"/>
          </a:solidFill>
          <a:latin typeface="Tahoma" pitchFamily="34" charset="0"/>
        </a:defRPr>
      </a:lvl7pPr>
      <a:lvl8pPr marL="1371600" algn="l" rtl="0" fontAlgn="base">
        <a:spcBef>
          <a:spcPct val="0"/>
        </a:spcBef>
        <a:spcAft>
          <a:spcPct val="0"/>
        </a:spcAft>
        <a:defRPr sz="4000">
          <a:solidFill>
            <a:schemeClr val="tx1"/>
          </a:solidFill>
          <a:latin typeface="Tahoma" pitchFamily="34" charset="0"/>
        </a:defRPr>
      </a:lvl8pPr>
      <a:lvl9pPr marL="1828800" algn="l" rtl="0" fontAlgn="base">
        <a:spcBef>
          <a:spcPct val="0"/>
        </a:spcBef>
        <a:spcAft>
          <a:spcPct val="0"/>
        </a:spcAft>
        <a:defRPr sz="4000">
          <a:solidFill>
            <a:schemeClr val="tx1"/>
          </a:solidFill>
          <a:latin typeface="Tahoma" pitchFamily="34" charset="0"/>
        </a:defRPr>
      </a:lvl9pPr>
    </p:titleStyle>
    <p:bodyStyle>
      <a:lvl1pPr marL="342900" indent="-342900" algn="l" rtl="0" fontAlgn="base">
        <a:spcBef>
          <a:spcPct val="20000"/>
        </a:spcBef>
        <a:spcAft>
          <a:spcPct val="0"/>
        </a:spcAft>
        <a:buClr>
          <a:schemeClr val="accent2"/>
        </a:buClr>
        <a:buSzPct val="75000"/>
        <a:buFont typeface="Wingdings" pitchFamily="2" charset="2"/>
        <a:buChar char="n"/>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Font typeface="Wingdings" pitchFamily="2" charset="2"/>
        <a:buChar char="n"/>
        <a:defRPr sz="2400">
          <a:solidFill>
            <a:schemeClr val="tx1"/>
          </a:solidFill>
          <a:latin typeface="+mn-lt"/>
        </a:defRPr>
      </a:lvl2pPr>
      <a:lvl3pPr marL="1143000" indent="-228600" algn="l" rtl="0" fontAlgn="base">
        <a:spcBef>
          <a:spcPct val="20000"/>
        </a:spcBef>
        <a:spcAft>
          <a:spcPct val="0"/>
        </a:spcAft>
        <a:buClr>
          <a:schemeClr val="bg2"/>
        </a:buClr>
        <a:buSzPct val="75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chemeClr val="tx2"/>
        </a:buClr>
        <a:buSzPct val="75000"/>
        <a:buFont typeface="Wingdings" pitchFamily="2" charset="2"/>
        <a:buChar char="n"/>
        <a:defRPr>
          <a:solidFill>
            <a:schemeClr val="tx1"/>
          </a:solidFill>
          <a:latin typeface="+mn-lt"/>
        </a:defRPr>
      </a:lvl4pPr>
      <a:lvl5pPr marL="20574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5pPr>
      <a:lvl6pPr marL="25146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6pPr>
      <a:lvl7pPr marL="29718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7pPr>
      <a:lvl8pPr marL="34290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8pPr>
      <a:lvl9pPr marL="3886200" indent="-228600" algn="l" rtl="0" fontAlgn="base">
        <a:spcBef>
          <a:spcPct val="20000"/>
        </a:spcBef>
        <a:spcAft>
          <a:spcPct val="0"/>
        </a:spcAft>
        <a:buClr>
          <a:schemeClr val="accent1"/>
        </a:buClr>
        <a:buSzPct val="75000"/>
        <a:buFont typeface="Wingdings" pitchFamily="2" charset="2"/>
        <a:buChar char="n"/>
        <a:defRPr>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http://www.kalder.org/genel/odul/model.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http://www.kalder.org/genel/odul/model.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2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1.png"/></Relationships>
</file>

<file path=ppt/slides/_rels/slide3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8"/>
          <p:cNvSpPr>
            <a:spLocks noGrp="1" noChangeArrowheads="1"/>
          </p:cNvSpPr>
          <p:nvPr>
            <p:ph type="title"/>
          </p:nvPr>
        </p:nvSpPr>
        <p:spPr>
          <a:xfrm>
            <a:off x="533400" y="1371600"/>
            <a:ext cx="8229600" cy="1143000"/>
          </a:xfrm>
        </p:spPr>
        <p:txBody>
          <a:bodyPr/>
          <a:lstStyle/>
          <a:p>
            <a:pPr algn="ctr"/>
            <a:r>
              <a:rPr lang="tr-TR" b="1"/>
              <a:t>EFQM MÜKEMMELLİK MODELİ</a:t>
            </a:r>
          </a:p>
        </p:txBody>
      </p:sp>
      <p:pic>
        <p:nvPicPr>
          <p:cNvPr id="3082" name="Picture 10" descr="http://www.kalder.org/genel/odul/model.jpg"/>
          <p:cNvPicPr>
            <a:picLocks noChangeAspect="1" noChangeArrowheads="1"/>
          </p:cNvPicPr>
          <p:nvPr/>
        </p:nvPicPr>
        <p:blipFill>
          <a:blip r:embed="rId2" r:link="rId3" cstate="print"/>
          <a:srcRect/>
          <a:stretch>
            <a:fillRect/>
          </a:stretch>
        </p:blipFill>
        <p:spPr bwMode="auto">
          <a:xfrm>
            <a:off x="1979712" y="2420888"/>
            <a:ext cx="5875338" cy="2955925"/>
          </a:xfrm>
          <a:prstGeom prst="rect">
            <a:avLst/>
          </a:prstGeom>
          <a:noFill/>
          <a:ln w="9525">
            <a:noFill/>
            <a:miter lim="800000"/>
            <a:headEnd/>
            <a:tailEnd/>
          </a:ln>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187450" y="1196975"/>
            <a:ext cx="7086600" cy="647700"/>
          </a:xfrm>
        </p:spPr>
        <p:txBody>
          <a:bodyPr/>
          <a:lstStyle/>
          <a:p>
            <a:pPr algn="ctr"/>
            <a:r>
              <a:rPr lang="tr-TR" sz="3200" b="1"/>
              <a:t>MODELİN İÇERİĞİ ve YAPISI</a:t>
            </a:r>
            <a:br>
              <a:rPr lang="tr-TR" sz="3200" b="1"/>
            </a:br>
            <a:endParaRPr lang="tr-TR" sz="3200" b="1"/>
          </a:p>
        </p:txBody>
      </p:sp>
      <p:sp>
        <p:nvSpPr>
          <p:cNvPr id="38915" name="Rectangle 3"/>
          <p:cNvSpPr>
            <a:spLocks noGrp="1" noChangeArrowheads="1"/>
          </p:cNvSpPr>
          <p:nvPr>
            <p:ph type="body" idx="1"/>
          </p:nvPr>
        </p:nvSpPr>
        <p:spPr>
          <a:xfrm>
            <a:off x="1295400" y="2060575"/>
            <a:ext cx="7086600" cy="4111625"/>
          </a:xfrm>
        </p:spPr>
        <p:txBody>
          <a:bodyPr/>
          <a:lstStyle/>
          <a:p>
            <a:r>
              <a:rPr lang="tr-TR" sz="2400"/>
              <a:t>Zorunluluk içermeyen 9 ana kriter üzerine kurulmuştur. </a:t>
            </a:r>
          </a:p>
          <a:p>
            <a:r>
              <a:rPr lang="tr-TR" sz="2400"/>
              <a:t>5’i “Girdi” ve 4’ü “Sonuç” kriterleridir.</a:t>
            </a:r>
          </a:p>
          <a:p>
            <a:r>
              <a:rPr lang="tr-TR" sz="2400"/>
              <a:t>“Girdi” kriterleri bir kuruluşun yaptığı faaliyetleri içermektedir. </a:t>
            </a:r>
          </a:p>
          <a:p>
            <a:r>
              <a:rPr lang="tr-TR" sz="2400"/>
              <a:t>“Sonuç” kriterleri organizasyonun neler gerçekleştirdiğini yani başarılarını içermektedir.</a:t>
            </a:r>
          </a:p>
          <a:p>
            <a:r>
              <a:rPr lang="tr-TR" sz="2400"/>
              <a:t>Sonuçlar, girdilerden kaynaklanmakta ve girdiler, sonuçlardan alınan geribildirimle iyileştirilebilmektedir.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295400" y="1219200"/>
            <a:ext cx="7086600" cy="696913"/>
          </a:xfrm>
        </p:spPr>
        <p:txBody>
          <a:bodyPr/>
          <a:lstStyle/>
          <a:p>
            <a:r>
              <a:rPr lang="tr-TR" sz="3200" b="1"/>
              <a:t>MODELİN İÇERİĞİ ve YAPISI - 2</a:t>
            </a:r>
            <a:br>
              <a:rPr lang="tr-TR" sz="3200" b="1"/>
            </a:br>
            <a:endParaRPr lang="tr-TR" sz="3200" b="1"/>
          </a:p>
        </p:txBody>
      </p:sp>
      <p:pic>
        <p:nvPicPr>
          <p:cNvPr id="39940" name="Picture 4" descr="http://www.kalder.org/genel/odul/model.jpg"/>
          <p:cNvPicPr>
            <a:picLocks noGrp="1" noChangeAspect="1" noChangeArrowheads="1"/>
          </p:cNvPicPr>
          <p:nvPr>
            <p:ph type="body" idx="1"/>
          </p:nvPr>
        </p:nvPicPr>
        <p:blipFill>
          <a:blip r:embed="rId2" r:link="rId3" cstate="print"/>
          <a:srcRect/>
          <a:stretch>
            <a:fillRect/>
          </a:stretch>
        </p:blipFill>
        <p:spPr>
          <a:xfrm>
            <a:off x="250825" y="1844675"/>
            <a:ext cx="8604250" cy="4486275"/>
          </a:xfrm>
          <a:noFill/>
          <a:ln/>
        </p:spPr>
      </p:pic>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1331913" y="1052513"/>
            <a:ext cx="7086600" cy="769937"/>
          </a:xfrm>
        </p:spPr>
        <p:txBody>
          <a:bodyPr/>
          <a:lstStyle/>
          <a:p>
            <a:r>
              <a:rPr lang="tr-TR" sz="3200" b="1"/>
              <a:t>MODELİN İÇERİĞİ ve YAPISI - 3</a:t>
            </a:r>
          </a:p>
        </p:txBody>
      </p:sp>
      <p:sp>
        <p:nvSpPr>
          <p:cNvPr id="41987" name="Rectangle 3"/>
          <p:cNvSpPr>
            <a:spLocks noGrp="1" noChangeArrowheads="1"/>
          </p:cNvSpPr>
          <p:nvPr>
            <p:ph type="body" idx="1"/>
          </p:nvPr>
        </p:nvSpPr>
        <p:spPr>
          <a:xfrm>
            <a:off x="1295400" y="2205038"/>
            <a:ext cx="7086600" cy="3967162"/>
          </a:xfrm>
        </p:spPr>
        <p:txBody>
          <a:bodyPr/>
          <a:lstStyle/>
          <a:p>
            <a:r>
              <a:rPr lang="tr-TR" sz="2400"/>
              <a:t>Model’deki dokuz </a:t>
            </a:r>
            <a:r>
              <a:rPr lang="tr-TR" sz="2400" i="1" u="sng"/>
              <a:t>ana kriter;</a:t>
            </a:r>
            <a:r>
              <a:rPr lang="tr-TR" sz="2400"/>
              <a:t> kuruluşun mükemmelliğe erişme yolunda gösterdiği çabalara ilişkin değerlendirmeleri içermektedir. </a:t>
            </a:r>
          </a:p>
          <a:p>
            <a:r>
              <a:rPr lang="tr-TR" sz="2400"/>
              <a:t>Mükemmellik modelinin her bir kriteri mükemmellik yolculuğunda organizasyonun uygulaması gereken özdeğerlendirme ve sürekli gelişme faaliyetlerinin yer aldığı </a:t>
            </a:r>
            <a:r>
              <a:rPr lang="tr-TR" sz="2400" i="1" u="sng"/>
              <a:t>alt kriterlerden</a:t>
            </a:r>
            <a:r>
              <a:rPr lang="tr-TR" sz="2400"/>
              <a:t> oluşmaktadır. </a:t>
            </a:r>
          </a:p>
          <a:p>
            <a:r>
              <a:rPr lang="tr-TR" sz="2400"/>
              <a:t>Modelde, 24’ü girdi ve 8’i sonuç olmak üzere toplam 32 alt kriter bulunmaktadır.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1763713" y="908050"/>
            <a:ext cx="7086600" cy="409575"/>
          </a:xfrm>
          <a:noFill/>
          <a:ln/>
        </p:spPr>
        <p:txBody>
          <a:bodyPr lIns="90488" tIns="44450" rIns="90488" bIns="44450" anchor="t"/>
          <a:lstStyle/>
          <a:p>
            <a:pPr algn="ctr" eaLnBrk="0" hangingPunct="0">
              <a:lnSpc>
                <a:spcPct val="90000"/>
              </a:lnSpc>
            </a:pPr>
            <a:r>
              <a:rPr lang="tr-TR" sz="3200" b="1"/>
              <a:t>GİRDİ KRİTERLERİ</a:t>
            </a:r>
            <a:r>
              <a:rPr lang="tr-TR" sz="3600"/>
              <a:t> </a:t>
            </a:r>
          </a:p>
        </p:txBody>
      </p:sp>
      <p:sp>
        <p:nvSpPr>
          <p:cNvPr id="46083" name="Rectangle 3"/>
          <p:cNvSpPr>
            <a:spLocks noChangeArrowheads="1"/>
          </p:cNvSpPr>
          <p:nvPr/>
        </p:nvSpPr>
        <p:spPr bwMode="auto">
          <a:xfrm>
            <a:off x="976313" y="2873375"/>
            <a:ext cx="307975" cy="363538"/>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1</a:t>
            </a:r>
          </a:p>
        </p:txBody>
      </p:sp>
      <p:sp>
        <p:nvSpPr>
          <p:cNvPr id="46084" name="Rectangle 4"/>
          <p:cNvSpPr>
            <a:spLocks noChangeArrowheads="1"/>
          </p:cNvSpPr>
          <p:nvPr/>
        </p:nvSpPr>
        <p:spPr bwMode="auto">
          <a:xfrm>
            <a:off x="976313" y="4930775"/>
            <a:ext cx="307975" cy="363538"/>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5</a:t>
            </a:r>
          </a:p>
        </p:txBody>
      </p:sp>
      <p:sp>
        <p:nvSpPr>
          <p:cNvPr id="46085" name="Rectangle 5"/>
          <p:cNvSpPr>
            <a:spLocks noGrp="1" noChangeArrowheads="1"/>
          </p:cNvSpPr>
          <p:nvPr>
            <p:ph type="body" idx="1"/>
          </p:nvPr>
        </p:nvSpPr>
        <p:spPr>
          <a:xfrm>
            <a:off x="755650" y="1700213"/>
            <a:ext cx="7162800" cy="447675"/>
          </a:xfrm>
          <a:noFill/>
          <a:ln/>
        </p:spPr>
        <p:txBody>
          <a:bodyPr lIns="90488" tIns="44450" rIns="90488" bIns="44450"/>
          <a:lstStyle/>
          <a:p>
            <a:pPr eaLnBrk="0" hangingPunct="0">
              <a:lnSpc>
                <a:spcPct val="90000"/>
              </a:lnSpc>
            </a:pPr>
            <a:r>
              <a:rPr lang="tr-TR"/>
              <a:t>“</a:t>
            </a:r>
            <a:r>
              <a:rPr lang="tr-TR" u="sng"/>
              <a:t>NASIL</a:t>
            </a:r>
            <a:r>
              <a:rPr lang="tr-TR"/>
              <a:t> ?”   sorusuna cevap aramaktadır.</a:t>
            </a:r>
          </a:p>
        </p:txBody>
      </p:sp>
      <p:grpSp>
        <p:nvGrpSpPr>
          <p:cNvPr id="46086" name="Group 6"/>
          <p:cNvGrpSpPr>
            <a:grpSpLocks/>
          </p:cNvGrpSpPr>
          <p:nvPr/>
        </p:nvGrpSpPr>
        <p:grpSpPr bwMode="auto">
          <a:xfrm>
            <a:off x="434975" y="2206625"/>
            <a:ext cx="8709025" cy="4651375"/>
            <a:chOff x="279" y="981"/>
            <a:chExt cx="5486" cy="2930"/>
          </a:xfrm>
        </p:grpSpPr>
        <p:sp>
          <p:nvSpPr>
            <p:cNvPr id="46087" name="Rectangle 7"/>
            <p:cNvSpPr>
              <a:spLocks noChangeArrowheads="1"/>
            </p:cNvSpPr>
            <p:nvPr/>
          </p:nvSpPr>
          <p:spPr bwMode="auto">
            <a:xfrm>
              <a:off x="4455" y="1426"/>
              <a:ext cx="1310"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ALT KRİTERLER</a:t>
              </a:r>
            </a:p>
          </p:txBody>
        </p:sp>
        <p:sp>
          <p:nvSpPr>
            <p:cNvPr id="46088" name="Rectangle 8"/>
            <p:cNvSpPr>
              <a:spLocks noChangeArrowheads="1"/>
            </p:cNvSpPr>
            <p:nvPr/>
          </p:nvSpPr>
          <p:spPr bwMode="auto">
            <a:xfrm>
              <a:off x="1431" y="2530"/>
              <a:ext cx="1514"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Alt kriter açıklamaları</a:t>
              </a:r>
            </a:p>
          </p:txBody>
        </p:sp>
        <p:sp>
          <p:nvSpPr>
            <p:cNvPr id="46089" name="Rectangle 9"/>
            <p:cNvSpPr>
              <a:spLocks noChangeArrowheads="1"/>
            </p:cNvSpPr>
            <p:nvPr/>
          </p:nvSpPr>
          <p:spPr bwMode="auto">
            <a:xfrm>
              <a:off x="2823" y="3682"/>
              <a:ext cx="1514"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Alt kriter açıklamaları</a:t>
              </a:r>
            </a:p>
          </p:txBody>
        </p:sp>
        <p:grpSp>
          <p:nvGrpSpPr>
            <p:cNvPr id="46090" name="Group 10"/>
            <p:cNvGrpSpPr>
              <a:grpSpLocks/>
            </p:cNvGrpSpPr>
            <p:nvPr/>
          </p:nvGrpSpPr>
          <p:grpSpPr bwMode="auto">
            <a:xfrm>
              <a:off x="279" y="981"/>
              <a:ext cx="5031" cy="2663"/>
              <a:chOff x="279" y="981"/>
              <a:chExt cx="5031" cy="2663"/>
            </a:xfrm>
          </p:grpSpPr>
          <p:sp>
            <p:nvSpPr>
              <p:cNvPr id="46091" name="Rectangle 11"/>
              <p:cNvSpPr>
                <a:spLocks noChangeArrowheads="1"/>
              </p:cNvSpPr>
              <p:nvPr/>
            </p:nvSpPr>
            <p:spPr bwMode="auto">
              <a:xfrm>
                <a:off x="292" y="1780"/>
                <a:ext cx="856" cy="520"/>
              </a:xfrm>
              <a:prstGeom prst="rect">
                <a:avLst/>
              </a:prstGeom>
              <a:solidFill>
                <a:schemeClr val="bg1"/>
              </a:solidFill>
              <a:ln w="12700">
                <a:solidFill>
                  <a:schemeClr val="tx1"/>
                </a:solidFill>
                <a:miter lim="800000"/>
                <a:headEnd/>
                <a:tailEnd/>
              </a:ln>
              <a:effectLst/>
            </p:spPr>
            <p:txBody>
              <a:bodyPr wrap="none" anchor="ctr"/>
              <a:lstStyle/>
              <a:p>
                <a:endParaRPr lang="tr-TR"/>
              </a:p>
            </p:txBody>
          </p:sp>
          <p:sp>
            <p:nvSpPr>
              <p:cNvPr id="46092" name="Rectangle 12"/>
              <p:cNvSpPr>
                <a:spLocks noChangeArrowheads="1"/>
              </p:cNvSpPr>
              <p:nvPr/>
            </p:nvSpPr>
            <p:spPr bwMode="auto">
              <a:xfrm>
                <a:off x="327" y="2002"/>
                <a:ext cx="834"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LİDERLİK</a:t>
                </a:r>
              </a:p>
            </p:txBody>
          </p:sp>
          <p:sp>
            <p:nvSpPr>
              <p:cNvPr id="46093" name="Line 13"/>
              <p:cNvSpPr>
                <a:spLocks noChangeShapeType="1"/>
              </p:cNvSpPr>
              <p:nvPr/>
            </p:nvSpPr>
            <p:spPr bwMode="auto">
              <a:xfrm flipV="1">
                <a:off x="1313" y="1857"/>
                <a:ext cx="398" cy="222"/>
              </a:xfrm>
              <a:prstGeom prst="line">
                <a:avLst/>
              </a:prstGeom>
              <a:noFill/>
              <a:ln w="50800">
                <a:solidFill>
                  <a:schemeClr val="tx1"/>
                </a:solidFill>
                <a:round/>
                <a:headEnd type="none" w="sm" len="sm"/>
                <a:tailEnd type="stealth" w="med" len="med"/>
              </a:ln>
              <a:effectLst/>
            </p:spPr>
            <p:txBody>
              <a:bodyPr wrap="none" anchor="ctr"/>
              <a:lstStyle/>
              <a:p>
                <a:endParaRPr lang="tr-TR"/>
              </a:p>
            </p:txBody>
          </p:sp>
          <p:sp>
            <p:nvSpPr>
              <p:cNvPr id="46094" name="Line 14"/>
              <p:cNvSpPr>
                <a:spLocks noChangeShapeType="1"/>
              </p:cNvSpPr>
              <p:nvPr/>
            </p:nvSpPr>
            <p:spPr bwMode="auto">
              <a:xfrm flipV="1">
                <a:off x="2789" y="1629"/>
                <a:ext cx="1190" cy="582"/>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095" name="Line 15"/>
              <p:cNvSpPr>
                <a:spLocks noChangeShapeType="1"/>
              </p:cNvSpPr>
              <p:nvPr/>
            </p:nvSpPr>
            <p:spPr bwMode="auto">
              <a:xfrm>
                <a:off x="2208" y="1974"/>
                <a:ext cx="0" cy="51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096" name="Line 16"/>
              <p:cNvSpPr>
                <a:spLocks noChangeShapeType="1"/>
              </p:cNvSpPr>
              <p:nvPr/>
            </p:nvSpPr>
            <p:spPr bwMode="auto">
              <a:xfrm>
                <a:off x="1782" y="2208"/>
                <a:ext cx="854" cy="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097" name="Line 17"/>
              <p:cNvSpPr>
                <a:spLocks noChangeShapeType="1"/>
              </p:cNvSpPr>
              <p:nvPr/>
            </p:nvSpPr>
            <p:spPr bwMode="auto">
              <a:xfrm>
                <a:off x="1776" y="2214"/>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098" name="Line 18"/>
              <p:cNvSpPr>
                <a:spLocks noChangeShapeType="1"/>
              </p:cNvSpPr>
              <p:nvPr/>
            </p:nvSpPr>
            <p:spPr bwMode="auto">
              <a:xfrm>
                <a:off x="1968" y="2214"/>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099" name="Line 19"/>
              <p:cNvSpPr>
                <a:spLocks noChangeShapeType="1"/>
              </p:cNvSpPr>
              <p:nvPr/>
            </p:nvSpPr>
            <p:spPr bwMode="auto">
              <a:xfrm>
                <a:off x="2400" y="2214"/>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00" name="Line 20"/>
              <p:cNvSpPr>
                <a:spLocks noChangeShapeType="1"/>
              </p:cNvSpPr>
              <p:nvPr/>
            </p:nvSpPr>
            <p:spPr bwMode="auto">
              <a:xfrm>
                <a:off x="2640" y="2214"/>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01" name="Rectangle 21"/>
              <p:cNvSpPr>
                <a:spLocks noChangeArrowheads="1"/>
              </p:cNvSpPr>
              <p:nvPr/>
            </p:nvSpPr>
            <p:spPr bwMode="auto">
              <a:xfrm>
                <a:off x="292" y="3076"/>
                <a:ext cx="856" cy="520"/>
              </a:xfrm>
              <a:prstGeom prst="rect">
                <a:avLst/>
              </a:prstGeom>
              <a:solidFill>
                <a:schemeClr val="bg1"/>
              </a:solidFill>
              <a:ln w="12700">
                <a:solidFill>
                  <a:schemeClr val="tx1"/>
                </a:solidFill>
                <a:miter lim="800000"/>
                <a:headEnd/>
                <a:tailEnd/>
              </a:ln>
              <a:effectLst/>
            </p:spPr>
            <p:txBody>
              <a:bodyPr wrap="none" anchor="ctr"/>
              <a:lstStyle/>
              <a:p>
                <a:endParaRPr lang="tr-TR"/>
              </a:p>
            </p:txBody>
          </p:sp>
          <p:sp>
            <p:nvSpPr>
              <p:cNvPr id="46102" name="Rectangle 22"/>
              <p:cNvSpPr>
                <a:spLocks noChangeArrowheads="1"/>
              </p:cNvSpPr>
              <p:nvPr/>
            </p:nvSpPr>
            <p:spPr bwMode="auto">
              <a:xfrm>
                <a:off x="279" y="3298"/>
                <a:ext cx="898"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latin typeface="Times New Roman" charset="0"/>
                  </a:rPr>
                  <a:t>SÜREÇLER</a:t>
                </a:r>
              </a:p>
            </p:txBody>
          </p:sp>
          <p:sp>
            <p:nvSpPr>
              <p:cNvPr id="46103" name="AutoShape 23" descr="Koyu yukarı köşegen"/>
              <p:cNvSpPr>
                <a:spLocks noChangeArrowheads="1"/>
              </p:cNvSpPr>
              <p:nvPr/>
            </p:nvSpPr>
            <p:spPr bwMode="auto">
              <a:xfrm flipH="1">
                <a:off x="532" y="2500"/>
                <a:ext cx="328" cy="424"/>
              </a:xfrm>
              <a:prstGeom prst="downArrow">
                <a:avLst>
                  <a:gd name="adj1" fmla="val 50000"/>
                  <a:gd name="adj2" fmla="val 64664"/>
                </a:avLst>
              </a:prstGeom>
              <a:pattFill prst="dkUpDiag">
                <a:fgClr>
                  <a:schemeClr val="tx1"/>
                </a:fgClr>
                <a:bgClr>
                  <a:schemeClr val="bg1"/>
                </a:bgClr>
              </a:pattFill>
              <a:ln w="12700">
                <a:solidFill>
                  <a:schemeClr val="tx1"/>
                </a:solidFill>
                <a:miter lim="800000"/>
                <a:headEnd/>
                <a:tailEnd/>
              </a:ln>
              <a:effectLst/>
            </p:spPr>
            <p:txBody>
              <a:bodyPr wrap="none" anchor="ctr"/>
              <a:lstStyle/>
              <a:p>
                <a:endParaRPr lang="tr-TR"/>
              </a:p>
            </p:txBody>
          </p:sp>
          <p:sp>
            <p:nvSpPr>
              <p:cNvPr id="46104" name="Line 24"/>
              <p:cNvSpPr>
                <a:spLocks noChangeShapeType="1"/>
              </p:cNvSpPr>
              <p:nvPr/>
            </p:nvSpPr>
            <p:spPr bwMode="auto">
              <a:xfrm flipV="1">
                <a:off x="1265" y="2913"/>
                <a:ext cx="1790" cy="462"/>
              </a:xfrm>
              <a:prstGeom prst="line">
                <a:avLst/>
              </a:prstGeom>
              <a:noFill/>
              <a:ln w="50800">
                <a:solidFill>
                  <a:schemeClr val="tx1"/>
                </a:solidFill>
                <a:round/>
                <a:headEnd type="none" w="sm" len="sm"/>
                <a:tailEnd type="stealth" w="med" len="med"/>
              </a:ln>
              <a:effectLst/>
            </p:spPr>
            <p:txBody>
              <a:bodyPr wrap="none" anchor="ctr"/>
              <a:lstStyle/>
              <a:p>
                <a:endParaRPr lang="tr-TR"/>
              </a:p>
            </p:txBody>
          </p:sp>
          <p:grpSp>
            <p:nvGrpSpPr>
              <p:cNvPr id="46105" name="Group 25"/>
              <p:cNvGrpSpPr>
                <a:grpSpLocks/>
              </p:cNvGrpSpPr>
              <p:nvPr/>
            </p:nvGrpSpPr>
            <p:grpSpPr bwMode="auto">
              <a:xfrm>
                <a:off x="1924" y="981"/>
                <a:ext cx="3386" cy="2663"/>
                <a:chOff x="1924" y="981"/>
                <a:chExt cx="3386" cy="2663"/>
              </a:xfrm>
            </p:grpSpPr>
            <p:sp>
              <p:nvSpPr>
                <p:cNvPr id="46106" name="Line 26"/>
                <p:cNvSpPr>
                  <a:spLocks noChangeShapeType="1"/>
                </p:cNvSpPr>
                <p:nvPr/>
              </p:nvSpPr>
              <p:spPr bwMode="auto">
                <a:xfrm>
                  <a:off x="3600" y="3126"/>
                  <a:ext cx="0" cy="51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07" name="Line 27"/>
                <p:cNvSpPr>
                  <a:spLocks noChangeShapeType="1"/>
                </p:cNvSpPr>
                <p:nvPr/>
              </p:nvSpPr>
              <p:spPr bwMode="auto">
                <a:xfrm>
                  <a:off x="3174" y="3360"/>
                  <a:ext cx="854" cy="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08" name="Line 28"/>
                <p:cNvSpPr>
                  <a:spLocks noChangeShapeType="1"/>
                </p:cNvSpPr>
                <p:nvPr/>
              </p:nvSpPr>
              <p:spPr bwMode="auto">
                <a:xfrm>
                  <a:off x="3168" y="336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09" name="Line 29"/>
                <p:cNvSpPr>
                  <a:spLocks noChangeShapeType="1"/>
                </p:cNvSpPr>
                <p:nvPr/>
              </p:nvSpPr>
              <p:spPr bwMode="auto">
                <a:xfrm>
                  <a:off x="3360" y="336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10" name="Line 30"/>
                <p:cNvSpPr>
                  <a:spLocks noChangeShapeType="1"/>
                </p:cNvSpPr>
                <p:nvPr/>
              </p:nvSpPr>
              <p:spPr bwMode="auto">
                <a:xfrm>
                  <a:off x="3792" y="336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46111" name="Line 31"/>
                <p:cNvSpPr>
                  <a:spLocks noChangeShapeType="1"/>
                </p:cNvSpPr>
                <p:nvPr/>
              </p:nvSpPr>
              <p:spPr bwMode="auto">
                <a:xfrm>
                  <a:off x="4032" y="336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grpSp>
              <p:nvGrpSpPr>
                <p:cNvPr id="46112" name="Group 32"/>
                <p:cNvGrpSpPr>
                  <a:grpSpLocks/>
                </p:cNvGrpSpPr>
                <p:nvPr/>
              </p:nvGrpSpPr>
              <p:grpSpPr bwMode="auto">
                <a:xfrm>
                  <a:off x="1924" y="981"/>
                  <a:ext cx="3386" cy="2135"/>
                  <a:chOff x="1924" y="981"/>
                  <a:chExt cx="3386" cy="2135"/>
                </a:xfrm>
              </p:grpSpPr>
              <p:grpSp>
                <p:nvGrpSpPr>
                  <p:cNvPr id="46113" name="Group 33"/>
                  <p:cNvGrpSpPr>
                    <a:grpSpLocks/>
                  </p:cNvGrpSpPr>
                  <p:nvPr/>
                </p:nvGrpSpPr>
                <p:grpSpPr bwMode="auto">
                  <a:xfrm>
                    <a:off x="3316" y="1842"/>
                    <a:ext cx="1994" cy="1274"/>
                    <a:chOff x="3316" y="1842"/>
                    <a:chExt cx="1994" cy="1274"/>
                  </a:xfrm>
                </p:grpSpPr>
                <p:grpSp>
                  <p:nvGrpSpPr>
                    <p:cNvPr id="46114" name="Group 34"/>
                    <p:cNvGrpSpPr>
                      <a:grpSpLocks/>
                    </p:cNvGrpSpPr>
                    <p:nvPr/>
                  </p:nvGrpSpPr>
                  <p:grpSpPr bwMode="auto">
                    <a:xfrm>
                      <a:off x="4694" y="1842"/>
                      <a:ext cx="616" cy="376"/>
                      <a:chOff x="4660" y="1876"/>
                      <a:chExt cx="616" cy="376"/>
                    </a:xfrm>
                  </p:grpSpPr>
                  <p:sp>
                    <p:nvSpPr>
                      <p:cNvPr id="46115" name="Rectangle 35"/>
                      <p:cNvSpPr>
                        <a:spLocks noChangeArrowheads="1"/>
                      </p:cNvSpPr>
                      <p:nvPr/>
                    </p:nvSpPr>
                    <p:spPr bwMode="auto">
                      <a:xfrm>
                        <a:off x="4660" y="1876"/>
                        <a:ext cx="616" cy="376"/>
                      </a:xfrm>
                      <a:prstGeom prst="rect">
                        <a:avLst/>
                      </a:prstGeom>
                      <a:solidFill>
                        <a:srgbClr val="B760F9"/>
                      </a:solidFill>
                      <a:ln w="12700">
                        <a:solidFill>
                          <a:schemeClr val="tx1"/>
                        </a:solidFill>
                        <a:miter lim="800000"/>
                        <a:headEnd/>
                        <a:tailEnd/>
                      </a:ln>
                      <a:effectLst/>
                    </p:spPr>
                    <p:txBody>
                      <a:bodyPr wrap="none" anchor="ctr"/>
                      <a:lstStyle/>
                      <a:p>
                        <a:endParaRPr lang="tr-TR"/>
                      </a:p>
                    </p:txBody>
                  </p:sp>
                  <p:sp>
                    <p:nvSpPr>
                      <p:cNvPr id="46116" name="Rectangle 36"/>
                      <p:cNvSpPr>
                        <a:spLocks noChangeArrowheads="1"/>
                      </p:cNvSpPr>
                      <p:nvPr/>
                    </p:nvSpPr>
                    <p:spPr bwMode="auto">
                      <a:xfrm>
                        <a:off x="4839" y="1954"/>
                        <a:ext cx="250" cy="229"/>
                      </a:xfrm>
                      <a:prstGeom prst="rect">
                        <a:avLst/>
                      </a:prstGeom>
                      <a:solidFill>
                        <a:srgbClr val="B760F9"/>
                      </a:solid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5e</a:t>
                        </a:r>
                      </a:p>
                    </p:txBody>
                  </p:sp>
                </p:grpSp>
                <p:grpSp>
                  <p:nvGrpSpPr>
                    <p:cNvPr id="46117" name="Group 37"/>
                    <p:cNvGrpSpPr>
                      <a:grpSpLocks/>
                    </p:cNvGrpSpPr>
                    <p:nvPr/>
                  </p:nvGrpSpPr>
                  <p:grpSpPr bwMode="auto">
                    <a:xfrm>
                      <a:off x="4324" y="2116"/>
                      <a:ext cx="616" cy="376"/>
                      <a:chOff x="4324" y="2116"/>
                      <a:chExt cx="616" cy="376"/>
                    </a:xfrm>
                  </p:grpSpPr>
                  <p:sp>
                    <p:nvSpPr>
                      <p:cNvPr id="46118" name="Rectangle 38"/>
                      <p:cNvSpPr>
                        <a:spLocks noChangeArrowheads="1"/>
                      </p:cNvSpPr>
                      <p:nvPr/>
                    </p:nvSpPr>
                    <p:spPr bwMode="auto">
                      <a:xfrm>
                        <a:off x="4324" y="2116"/>
                        <a:ext cx="616" cy="376"/>
                      </a:xfrm>
                      <a:prstGeom prst="rect">
                        <a:avLst/>
                      </a:prstGeom>
                      <a:solidFill>
                        <a:schemeClr val="tx2"/>
                      </a:solidFill>
                      <a:ln w="12700">
                        <a:solidFill>
                          <a:schemeClr val="tx1"/>
                        </a:solidFill>
                        <a:miter lim="800000"/>
                        <a:headEnd/>
                        <a:tailEnd/>
                      </a:ln>
                      <a:effectLst/>
                    </p:spPr>
                    <p:txBody>
                      <a:bodyPr wrap="none" anchor="ctr"/>
                      <a:lstStyle/>
                      <a:p>
                        <a:endParaRPr lang="tr-TR"/>
                      </a:p>
                    </p:txBody>
                  </p:sp>
                  <p:sp>
                    <p:nvSpPr>
                      <p:cNvPr id="46119" name="Rectangle 39"/>
                      <p:cNvSpPr>
                        <a:spLocks noChangeArrowheads="1"/>
                      </p:cNvSpPr>
                      <p:nvPr/>
                    </p:nvSpPr>
                    <p:spPr bwMode="auto">
                      <a:xfrm>
                        <a:off x="4503" y="2194"/>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5d</a:t>
                        </a:r>
                      </a:p>
                    </p:txBody>
                  </p:sp>
                </p:grpSp>
                <p:sp>
                  <p:nvSpPr>
                    <p:cNvPr id="46120" name="Rectangle 40"/>
                    <p:cNvSpPr>
                      <a:spLocks noChangeArrowheads="1"/>
                    </p:cNvSpPr>
                    <p:nvPr/>
                  </p:nvSpPr>
                  <p:spPr bwMode="auto">
                    <a:xfrm>
                      <a:off x="4036" y="2356"/>
                      <a:ext cx="616" cy="376"/>
                    </a:xfrm>
                    <a:prstGeom prst="rect">
                      <a:avLst/>
                    </a:prstGeom>
                    <a:solidFill>
                      <a:schemeClr val="accent2"/>
                    </a:solidFill>
                    <a:ln w="12700">
                      <a:solidFill>
                        <a:schemeClr val="tx1"/>
                      </a:solidFill>
                      <a:miter lim="800000"/>
                      <a:headEnd/>
                      <a:tailEnd/>
                    </a:ln>
                    <a:effectLst/>
                  </p:spPr>
                  <p:txBody>
                    <a:bodyPr wrap="none" anchor="ctr"/>
                    <a:lstStyle/>
                    <a:p>
                      <a:endParaRPr lang="tr-TR"/>
                    </a:p>
                  </p:txBody>
                </p:sp>
                <p:sp>
                  <p:nvSpPr>
                    <p:cNvPr id="46121" name="Rectangle 41"/>
                    <p:cNvSpPr>
                      <a:spLocks noChangeArrowheads="1"/>
                    </p:cNvSpPr>
                    <p:nvPr/>
                  </p:nvSpPr>
                  <p:spPr bwMode="auto">
                    <a:xfrm>
                      <a:off x="3652" y="2548"/>
                      <a:ext cx="616" cy="376"/>
                    </a:xfrm>
                    <a:prstGeom prst="rect">
                      <a:avLst/>
                    </a:prstGeom>
                    <a:solidFill>
                      <a:schemeClr val="accent1"/>
                    </a:solidFill>
                    <a:ln w="12700">
                      <a:solidFill>
                        <a:schemeClr val="tx1"/>
                      </a:solidFill>
                      <a:miter lim="800000"/>
                      <a:headEnd/>
                      <a:tailEnd/>
                    </a:ln>
                    <a:effectLst/>
                  </p:spPr>
                  <p:txBody>
                    <a:bodyPr wrap="none" anchor="ctr"/>
                    <a:lstStyle/>
                    <a:p>
                      <a:endParaRPr lang="tr-TR"/>
                    </a:p>
                  </p:txBody>
                </p:sp>
                <p:grpSp>
                  <p:nvGrpSpPr>
                    <p:cNvPr id="46122" name="Group 42"/>
                    <p:cNvGrpSpPr>
                      <a:grpSpLocks/>
                    </p:cNvGrpSpPr>
                    <p:nvPr/>
                  </p:nvGrpSpPr>
                  <p:grpSpPr bwMode="auto">
                    <a:xfrm>
                      <a:off x="3316" y="2740"/>
                      <a:ext cx="616" cy="376"/>
                      <a:chOff x="3316" y="2740"/>
                      <a:chExt cx="616" cy="376"/>
                    </a:xfrm>
                  </p:grpSpPr>
                  <p:sp>
                    <p:nvSpPr>
                      <p:cNvPr id="46123" name="Rectangle 43"/>
                      <p:cNvSpPr>
                        <a:spLocks noChangeArrowheads="1"/>
                      </p:cNvSpPr>
                      <p:nvPr/>
                    </p:nvSpPr>
                    <p:spPr bwMode="auto">
                      <a:xfrm>
                        <a:off x="3316" y="2740"/>
                        <a:ext cx="616" cy="376"/>
                      </a:xfrm>
                      <a:prstGeom prst="rect">
                        <a:avLst/>
                      </a:prstGeom>
                      <a:solidFill>
                        <a:schemeClr val="folHlink"/>
                      </a:solidFill>
                      <a:ln w="12700">
                        <a:solidFill>
                          <a:schemeClr val="tx1"/>
                        </a:solidFill>
                        <a:miter lim="800000"/>
                        <a:headEnd/>
                        <a:tailEnd/>
                      </a:ln>
                      <a:effectLst/>
                    </p:spPr>
                    <p:txBody>
                      <a:bodyPr wrap="none" anchor="ctr"/>
                      <a:lstStyle/>
                      <a:p>
                        <a:endParaRPr lang="tr-TR"/>
                      </a:p>
                    </p:txBody>
                  </p:sp>
                  <p:sp>
                    <p:nvSpPr>
                      <p:cNvPr id="46124" name="Rectangle 44"/>
                      <p:cNvSpPr>
                        <a:spLocks noChangeArrowheads="1"/>
                      </p:cNvSpPr>
                      <p:nvPr/>
                    </p:nvSpPr>
                    <p:spPr bwMode="auto">
                      <a:xfrm>
                        <a:off x="3495" y="2818"/>
                        <a:ext cx="258" cy="229"/>
                      </a:xfrm>
                      <a:prstGeom prst="rect">
                        <a:avLst/>
                      </a:prstGeom>
                      <a:solidFill>
                        <a:schemeClr val="folHlink"/>
                      </a:solid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5a</a:t>
                        </a:r>
                      </a:p>
                    </p:txBody>
                  </p:sp>
                </p:grpSp>
                <p:sp>
                  <p:nvSpPr>
                    <p:cNvPr id="46125" name="Rectangle 45"/>
                    <p:cNvSpPr>
                      <a:spLocks noChangeArrowheads="1"/>
                    </p:cNvSpPr>
                    <p:nvPr/>
                  </p:nvSpPr>
                  <p:spPr bwMode="auto">
                    <a:xfrm>
                      <a:off x="3927" y="2626"/>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5b</a:t>
                      </a:r>
                    </a:p>
                  </p:txBody>
                </p:sp>
                <p:sp>
                  <p:nvSpPr>
                    <p:cNvPr id="46126" name="Rectangle 46"/>
                    <p:cNvSpPr>
                      <a:spLocks noChangeArrowheads="1"/>
                    </p:cNvSpPr>
                    <p:nvPr/>
                  </p:nvSpPr>
                  <p:spPr bwMode="auto">
                    <a:xfrm>
                      <a:off x="4311" y="2434"/>
                      <a:ext cx="250"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5c</a:t>
                      </a:r>
                    </a:p>
                  </p:txBody>
                </p:sp>
              </p:grpSp>
              <p:grpSp>
                <p:nvGrpSpPr>
                  <p:cNvPr id="46127" name="Group 47"/>
                  <p:cNvGrpSpPr>
                    <a:grpSpLocks/>
                  </p:cNvGrpSpPr>
                  <p:nvPr/>
                </p:nvGrpSpPr>
                <p:grpSpPr bwMode="auto">
                  <a:xfrm>
                    <a:off x="1924" y="981"/>
                    <a:ext cx="2207" cy="983"/>
                    <a:chOff x="1924" y="981"/>
                    <a:chExt cx="2207" cy="983"/>
                  </a:xfrm>
                </p:grpSpPr>
                <p:sp>
                  <p:nvSpPr>
                    <p:cNvPr id="46128" name="Rectangle 48"/>
                    <p:cNvSpPr>
                      <a:spLocks noChangeArrowheads="1"/>
                    </p:cNvSpPr>
                    <p:nvPr/>
                  </p:nvSpPr>
                  <p:spPr bwMode="auto">
                    <a:xfrm>
                      <a:off x="3515" y="981"/>
                      <a:ext cx="616" cy="408"/>
                    </a:xfrm>
                    <a:prstGeom prst="rect">
                      <a:avLst/>
                    </a:prstGeom>
                    <a:solidFill>
                      <a:schemeClr val="tx2"/>
                    </a:solidFill>
                    <a:ln w="12700">
                      <a:solidFill>
                        <a:schemeClr val="tx1"/>
                      </a:solidFill>
                      <a:miter lim="800000"/>
                      <a:headEnd/>
                      <a:tailEnd/>
                    </a:ln>
                    <a:effectLst/>
                  </p:spPr>
                  <p:txBody>
                    <a:bodyPr wrap="none" anchor="ctr"/>
                    <a:lstStyle/>
                    <a:p>
                      <a:endParaRPr lang="tr-TR"/>
                    </a:p>
                  </p:txBody>
                </p:sp>
                <p:sp>
                  <p:nvSpPr>
                    <p:cNvPr id="46129" name="Rectangle 49"/>
                    <p:cNvSpPr>
                      <a:spLocks noChangeArrowheads="1"/>
                    </p:cNvSpPr>
                    <p:nvPr/>
                  </p:nvSpPr>
                  <p:spPr bwMode="auto">
                    <a:xfrm>
                      <a:off x="3076" y="1162"/>
                      <a:ext cx="616" cy="408"/>
                    </a:xfrm>
                    <a:prstGeom prst="rect">
                      <a:avLst/>
                    </a:prstGeom>
                    <a:solidFill>
                      <a:schemeClr val="hlink"/>
                    </a:solidFill>
                    <a:ln w="12700">
                      <a:solidFill>
                        <a:schemeClr val="tx1"/>
                      </a:solidFill>
                      <a:miter lim="800000"/>
                      <a:headEnd/>
                      <a:tailEnd/>
                    </a:ln>
                    <a:effectLst/>
                  </p:spPr>
                  <p:txBody>
                    <a:bodyPr wrap="none" anchor="ctr"/>
                    <a:lstStyle/>
                    <a:p>
                      <a:endParaRPr lang="tr-TR"/>
                    </a:p>
                  </p:txBody>
                </p:sp>
                <p:sp>
                  <p:nvSpPr>
                    <p:cNvPr id="46130" name="Rectangle 50"/>
                    <p:cNvSpPr>
                      <a:spLocks noChangeArrowheads="1"/>
                    </p:cNvSpPr>
                    <p:nvPr/>
                  </p:nvSpPr>
                  <p:spPr bwMode="auto">
                    <a:xfrm>
                      <a:off x="3303" y="1234"/>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1d</a:t>
                      </a:r>
                    </a:p>
                  </p:txBody>
                </p:sp>
                <p:sp>
                  <p:nvSpPr>
                    <p:cNvPr id="46131" name="Rectangle 51"/>
                    <p:cNvSpPr>
                      <a:spLocks noChangeArrowheads="1"/>
                    </p:cNvSpPr>
                    <p:nvPr/>
                  </p:nvSpPr>
                  <p:spPr bwMode="auto">
                    <a:xfrm>
                      <a:off x="2644" y="1300"/>
                      <a:ext cx="616" cy="376"/>
                    </a:xfrm>
                    <a:prstGeom prst="rect">
                      <a:avLst/>
                    </a:prstGeom>
                    <a:solidFill>
                      <a:schemeClr val="accent2"/>
                    </a:solidFill>
                    <a:ln w="12700">
                      <a:solidFill>
                        <a:schemeClr val="tx1"/>
                      </a:solidFill>
                      <a:miter lim="800000"/>
                      <a:headEnd/>
                      <a:tailEnd/>
                    </a:ln>
                    <a:effectLst/>
                  </p:spPr>
                  <p:txBody>
                    <a:bodyPr wrap="none" anchor="ctr"/>
                    <a:lstStyle/>
                    <a:p>
                      <a:endParaRPr lang="tr-TR"/>
                    </a:p>
                  </p:txBody>
                </p:sp>
                <p:sp>
                  <p:nvSpPr>
                    <p:cNvPr id="46132" name="Rectangle 52"/>
                    <p:cNvSpPr>
                      <a:spLocks noChangeArrowheads="1"/>
                    </p:cNvSpPr>
                    <p:nvPr/>
                  </p:nvSpPr>
                  <p:spPr bwMode="auto">
                    <a:xfrm>
                      <a:off x="2308" y="1444"/>
                      <a:ext cx="616" cy="376"/>
                    </a:xfrm>
                    <a:prstGeom prst="rect">
                      <a:avLst/>
                    </a:prstGeom>
                    <a:solidFill>
                      <a:schemeClr val="accent1"/>
                    </a:solidFill>
                    <a:ln w="12700">
                      <a:solidFill>
                        <a:schemeClr val="tx1"/>
                      </a:solidFill>
                      <a:miter lim="800000"/>
                      <a:headEnd/>
                      <a:tailEnd/>
                    </a:ln>
                    <a:effectLst/>
                  </p:spPr>
                  <p:txBody>
                    <a:bodyPr wrap="none" anchor="ctr"/>
                    <a:lstStyle/>
                    <a:p>
                      <a:endParaRPr lang="tr-TR"/>
                    </a:p>
                  </p:txBody>
                </p:sp>
                <p:sp>
                  <p:nvSpPr>
                    <p:cNvPr id="46133" name="Rectangle 53"/>
                    <p:cNvSpPr>
                      <a:spLocks noChangeArrowheads="1"/>
                    </p:cNvSpPr>
                    <p:nvPr/>
                  </p:nvSpPr>
                  <p:spPr bwMode="auto">
                    <a:xfrm>
                      <a:off x="2535" y="1522"/>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1b</a:t>
                      </a:r>
                    </a:p>
                  </p:txBody>
                </p:sp>
                <p:sp>
                  <p:nvSpPr>
                    <p:cNvPr id="46134" name="Rectangle 54"/>
                    <p:cNvSpPr>
                      <a:spLocks noChangeArrowheads="1"/>
                    </p:cNvSpPr>
                    <p:nvPr/>
                  </p:nvSpPr>
                  <p:spPr bwMode="auto">
                    <a:xfrm>
                      <a:off x="1924" y="1588"/>
                      <a:ext cx="616" cy="376"/>
                    </a:xfrm>
                    <a:prstGeom prst="rect">
                      <a:avLst/>
                    </a:prstGeom>
                    <a:solidFill>
                      <a:srgbClr val="004E47"/>
                    </a:solidFill>
                    <a:ln w="12700">
                      <a:solidFill>
                        <a:schemeClr val="tx1"/>
                      </a:solidFill>
                      <a:miter lim="800000"/>
                      <a:headEnd/>
                      <a:tailEnd/>
                    </a:ln>
                    <a:effectLst/>
                  </p:spPr>
                  <p:txBody>
                    <a:bodyPr wrap="none" anchor="ctr"/>
                    <a:lstStyle/>
                    <a:p>
                      <a:endParaRPr lang="tr-TR"/>
                    </a:p>
                  </p:txBody>
                </p:sp>
                <p:sp>
                  <p:nvSpPr>
                    <p:cNvPr id="46135" name="Rectangle 55"/>
                    <p:cNvSpPr>
                      <a:spLocks noChangeArrowheads="1"/>
                    </p:cNvSpPr>
                    <p:nvPr/>
                  </p:nvSpPr>
                  <p:spPr bwMode="auto">
                    <a:xfrm>
                      <a:off x="2103" y="1666"/>
                      <a:ext cx="258"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1a</a:t>
                      </a:r>
                    </a:p>
                  </p:txBody>
                </p:sp>
                <p:sp>
                  <p:nvSpPr>
                    <p:cNvPr id="46136" name="Rectangle 56"/>
                    <p:cNvSpPr>
                      <a:spLocks noChangeArrowheads="1"/>
                    </p:cNvSpPr>
                    <p:nvPr/>
                  </p:nvSpPr>
                  <p:spPr bwMode="auto">
                    <a:xfrm>
                      <a:off x="2919" y="1378"/>
                      <a:ext cx="250"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1c</a:t>
                      </a:r>
                    </a:p>
                  </p:txBody>
                </p:sp>
                <p:sp>
                  <p:nvSpPr>
                    <p:cNvPr id="46137" name="Text Box 57"/>
                    <p:cNvSpPr txBox="1">
                      <a:spLocks noChangeArrowheads="1"/>
                    </p:cNvSpPr>
                    <p:nvPr/>
                  </p:nvSpPr>
                  <p:spPr bwMode="auto">
                    <a:xfrm>
                      <a:off x="3696" y="1071"/>
                      <a:ext cx="318" cy="231"/>
                    </a:xfrm>
                    <a:prstGeom prst="rect">
                      <a:avLst/>
                    </a:prstGeom>
                    <a:noFill/>
                    <a:ln w="28575">
                      <a:noFill/>
                      <a:miter lim="800000"/>
                      <a:headEnd/>
                      <a:tailEnd/>
                    </a:ln>
                    <a:effectLst/>
                  </p:spPr>
                  <p:txBody>
                    <a:bodyPr>
                      <a:spAutoFit/>
                    </a:bodyPr>
                    <a:lstStyle/>
                    <a:p>
                      <a:pPr eaLnBrk="0" hangingPunct="0"/>
                      <a:r>
                        <a:rPr kumimoji="0" lang="tr-TR" b="1">
                          <a:solidFill>
                            <a:srgbClr val="000000"/>
                          </a:solidFill>
                          <a:latin typeface="Times New Roman" charset="0"/>
                        </a:rPr>
                        <a:t>1e</a:t>
                      </a:r>
                    </a:p>
                  </p:txBody>
                </p:sp>
              </p:grpSp>
            </p:grpSp>
          </p:grpSp>
        </p:grpSp>
      </p:grpSp>
      <p:sp>
        <p:nvSpPr>
          <p:cNvPr id="58" name="57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1476375" y="1052513"/>
            <a:ext cx="7086600" cy="409575"/>
          </a:xfrm>
          <a:noFill/>
          <a:ln/>
        </p:spPr>
        <p:txBody>
          <a:bodyPr lIns="90488" tIns="44450" rIns="90488" bIns="44450" anchor="t"/>
          <a:lstStyle/>
          <a:p>
            <a:pPr algn="ctr" eaLnBrk="0" hangingPunct="0">
              <a:lnSpc>
                <a:spcPct val="90000"/>
              </a:lnSpc>
            </a:pPr>
            <a:r>
              <a:rPr lang="tr-TR" sz="3200" b="1"/>
              <a:t>SONUÇ KRİTERLERİ</a:t>
            </a:r>
          </a:p>
        </p:txBody>
      </p:sp>
      <p:sp>
        <p:nvSpPr>
          <p:cNvPr id="54275" name="Rectangle 3"/>
          <p:cNvSpPr>
            <a:spLocks noGrp="1" noChangeArrowheads="1"/>
          </p:cNvSpPr>
          <p:nvPr>
            <p:ph type="body" idx="1"/>
          </p:nvPr>
        </p:nvSpPr>
        <p:spPr>
          <a:xfrm>
            <a:off x="1116013" y="1557338"/>
            <a:ext cx="7229475" cy="371475"/>
          </a:xfrm>
          <a:noFill/>
          <a:ln/>
        </p:spPr>
        <p:txBody>
          <a:bodyPr lIns="90488" tIns="44450" rIns="90488" bIns="44450"/>
          <a:lstStyle/>
          <a:p>
            <a:pPr eaLnBrk="0" hangingPunct="0">
              <a:lnSpc>
                <a:spcPct val="90000"/>
              </a:lnSpc>
            </a:pPr>
            <a:r>
              <a:rPr lang="tr-TR"/>
              <a:t>“</a:t>
            </a:r>
            <a:r>
              <a:rPr lang="tr-TR" u="sng"/>
              <a:t>NE</a:t>
            </a:r>
            <a:r>
              <a:rPr lang="tr-TR"/>
              <a:t>”  elde edildiğini incelemektedir.</a:t>
            </a:r>
          </a:p>
        </p:txBody>
      </p:sp>
      <p:sp>
        <p:nvSpPr>
          <p:cNvPr id="54276" name="Rectangle 4"/>
          <p:cNvSpPr>
            <a:spLocks noChangeArrowheads="1"/>
          </p:cNvSpPr>
          <p:nvPr/>
        </p:nvSpPr>
        <p:spPr bwMode="auto">
          <a:xfrm>
            <a:off x="323850" y="2852738"/>
            <a:ext cx="1670050" cy="1054100"/>
          </a:xfrm>
          <a:prstGeom prst="rect">
            <a:avLst/>
          </a:prstGeom>
          <a:solidFill>
            <a:schemeClr val="tx2"/>
          </a:solidFill>
          <a:ln w="12700">
            <a:solidFill>
              <a:schemeClr val="tx1"/>
            </a:solidFill>
            <a:miter lim="800000"/>
            <a:headEnd/>
            <a:tailEnd/>
          </a:ln>
          <a:effectLst/>
        </p:spPr>
        <p:txBody>
          <a:bodyPr wrap="none" anchor="ctr"/>
          <a:lstStyle/>
          <a:p>
            <a:endParaRPr lang="tr-TR"/>
          </a:p>
        </p:txBody>
      </p:sp>
      <p:sp>
        <p:nvSpPr>
          <p:cNvPr id="54277" name="Rectangle 5"/>
          <p:cNvSpPr>
            <a:spLocks noChangeArrowheads="1"/>
          </p:cNvSpPr>
          <p:nvPr/>
        </p:nvSpPr>
        <p:spPr bwMode="auto">
          <a:xfrm>
            <a:off x="395288" y="2924175"/>
            <a:ext cx="295275" cy="363538"/>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6</a:t>
            </a:r>
          </a:p>
        </p:txBody>
      </p:sp>
      <p:sp>
        <p:nvSpPr>
          <p:cNvPr id="54278" name="Rectangle 6"/>
          <p:cNvSpPr>
            <a:spLocks noChangeArrowheads="1"/>
          </p:cNvSpPr>
          <p:nvPr/>
        </p:nvSpPr>
        <p:spPr bwMode="auto">
          <a:xfrm>
            <a:off x="250825" y="5013325"/>
            <a:ext cx="1746250" cy="1054100"/>
          </a:xfrm>
          <a:prstGeom prst="rect">
            <a:avLst/>
          </a:prstGeom>
          <a:solidFill>
            <a:schemeClr val="hlink"/>
          </a:solidFill>
          <a:ln w="12700">
            <a:solidFill>
              <a:schemeClr val="tx1"/>
            </a:solidFill>
            <a:miter lim="800000"/>
            <a:headEnd/>
            <a:tailEnd/>
          </a:ln>
          <a:effectLst/>
        </p:spPr>
        <p:txBody>
          <a:bodyPr wrap="none" anchor="ctr"/>
          <a:lstStyle/>
          <a:p>
            <a:endParaRPr lang="tr-TR"/>
          </a:p>
        </p:txBody>
      </p:sp>
      <p:sp>
        <p:nvSpPr>
          <p:cNvPr id="54279" name="Rectangle 7"/>
          <p:cNvSpPr>
            <a:spLocks noChangeArrowheads="1"/>
          </p:cNvSpPr>
          <p:nvPr/>
        </p:nvSpPr>
        <p:spPr bwMode="auto">
          <a:xfrm>
            <a:off x="250825" y="5157788"/>
            <a:ext cx="439738" cy="363537"/>
          </a:xfrm>
          <a:prstGeom prst="rect">
            <a:avLst/>
          </a:prstGeom>
          <a:noFill/>
          <a:ln w="9525">
            <a:noFill/>
            <a:miter lim="800000"/>
            <a:headEnd/>
            <a:tailEnd/>
          </a:ln>
          <a:effectLst/>
        </p:spPr>
        <p:txBody>
          <a:bodyPr lIns="90488" tIns="44450" rIns="90488" bIns="44450">
            <a:spAutoFit/>
          </a:bodyPr>
          <a:lstStyle/>
          <a:p>
            <a:pPr eaLnBrk="0" hangingPunct="0"/>
            <a:r>
              <a:rPr kumimoji="0" lang="tr-TR" b="1">
                <a:solidFill>
                  <a:srgbClr val="000000"/>
                </a:solidFill>
                <a:latin typeface="Times New Roman" charset="0"/>
              </a:rPr>
              <a:t>9</a:t>
            </a:r>
          </a:p>
        </p:txBody>
      </p:sp>
      <p:sp>
        <p:nvSpPr>
          <p:cNvPr id="54280" name="Rectangle 8"/>
          <p:cNvSpPr>
            <a:spLocks noChangeArrowheads="1"/>
          </p:cNvSpPr>
          <p:nvPr/>
        </p:nvSpPr>
        <p:spPr bwMode="auto">
          <a:xfrm>
            <a:off x="5029200" y="2781300"/>
            <a:ext cx="4114800" cy="3581400"/>
          </a:xfrm>
          <a:prstGeom prst="rect">
            <a:avLst/>
          </a:prstGeom>
          <a:noFill/>
          <a:ln w="9525">
            <a:noFill/>
            <a:miter lim="800000"/>
            <a:headEnd/>
            <a:tailEnd/>
          </a:ln>
          <a:effectLst/>
        </p:spPr>
        <p:txBody>
          <a:bodyPr lIns="90488" tIns="44450" rIns="90488" bIns="44450"/>
          <a:lstStyle/>
          <a:p>
            <a:pPr marL="285750" indent="-285750" eaLnBrk="0" hangingPunct="0">
              <a:lnSpc>
                <a:spcPct val="90000"/>
              </a:lnSpc>
              <a:spcBef>
                <a:spcPct val="30000"/>
              </a:spcBef>
              <a:buClr>
                <a:schemeClr val="accent2"/>
              </a:buClr>
              <a:buSzPct val="75000"/>
              <a:buFont typeface="Monotype Sorts" pitchFamily="2" charset="2"/>
              <a:buChar char="l"/>
            </a:pPr>
            <a:r>
              <a:rPr kumimoji="0" lang="tr-TR" sz="2400" b="1">
                <a:latin typeface="Times New Roman" charset="0"/>
              </a:rPr>
              <a:t>Kuruluşun gerçek performansı</a:t>
            </a:r>
          </a:p>
          <a:p>
            <a:pPr marL="285750" indent="-285750" eaLnBrk="0" hangingPunct="0">
              <a:lnSpc>
                <a:spcPct val="90000"/>
              </a:lnSpc>
              <a:spcBef>
                <a:spcPct val="30000"/>
              </a:spcBef>
              <a:buClr>
                <a:schemeClr val="accent2"/>
              </a:buClr>
              <a:buSzPct val="75000"/>
              <a:buFont typeface="Monotype Sorts" pitchFamily="2" charset="2"/>
              <a:buChar char="l"/>
            </a:pPr>
            <a:r>
              <a:rPr kumimoji="0" lang="tr-TR" sz="2400" b="1">
                <a:latin typeface="Times New Roman" charset="0"/>
              </a:rPr>
              <a:t>Kuruluşun hedefleri ile karşılaştırma</a:t>
            </a:r>
          </a:p>
          <a:p>
            <a:pPr marL="285750" indent="-285750" eaLnBrk="0" hangingPunct="0">
              <a:lnSpc>
                <a:spcPct val="90000"/>
              </a:lnSpc>
              <a:spcBef>
                <a:spcPct val="30000"/>
              </a:spcBef>
              <a:buClr>
                <a:schemeClr val="accent2"/>
              </a:buClr>
              <a:buSzPct val="75000"/>
              <a:buFont typeface="Monotype Sorts" pitchFamily="2" charset="2"/>
              <a:buChar char="l"/>
            </a:pPr>
            <a:r>
              <a:rPr kumimoji="0" lang="tr-TR" sz="2400" b="1">
                <a:latin typeface="Times New Roman" charset="0"/>
              </a:rPr>
              <a:t>UYGUN YERLERDE</a:t>
            </a:r>
          </a:p>
          <a:p>
            <a:pPr marL="685800" lvl="1" indent="-228600" eaLnBrk="0" hangingPunct="0">
              <a:lnSpc>
                <a:spcPct val="90000"/>
              </a:lnSpc>
              <a:spcBef>
                <a:spcPct val="30000"/>
              </a:spcBef>
              <a:buClr>
                <a:schemeClr val="accent2"/>
              </a:buClr>
              <a:buSzPct val="75000"/>
              <a:buFont typeface="Monotype Sorts" pitchFamily="2" charset="2"/>
              <a:buChar char="l"/>
            </a:pPr>
            <a:r>
              <a:rPr kumimoji="0" lang="tr-TR" sz="2400" b="1">
                <a:latin typeface="Times New Roman" charset="0"/>
              </a:rPr>
              <a:t>Rakip performansları</a:t>
            </a:r>
          </a:p>
          <a:p>
            <a:pPr marL="685800" lvl="1" indent="-228600" eaLnBrk="0" hangingPunct="0">
              <a:lnSpc>
                <a:spcPct val="90000"/>
              </a:lnSpc>
              <a:spcBef>
                <a:spcPct val="30000"/>
              </a:spcBef>
              <a:buClr>
                <a:schemeClr val="accent2"/>
              </a:buClr>
              <a:buSzPct val="75000"/>
              <a:buFont typeface="Monotype Sorts" pitchFamily="2" charset="2"/>
              <a:buChar char="l"/>
            </a:pPr>
            <a:r>
              <a:rPr kumimoji="0" lang="tr-TR" sz="2400" b="1">
                <a:latin typeface="Times New Roman" charset="0"/>
              </a:rPr>
              <a:t>Sınıfında “En iyiler” ile karşılaştırma</a:t>
            </a:r>
          </a:p>
        </p:txBody>
      </p:sp>
      <p:grpSp>
        <p:nvGrpSpPr>
          <p:cNvPr id="54281" name="Group 9"/>
          <p:cNvGrpSpPr>
            <a:grpSpLocks/>
          </p:cNvGrpSpPr>
          <p:nvPr/>
        </p:nvGrpSpPr>
        <p:grpSpPr bwMode="auto">
          <a:xfrm>
            <a:off x="250825" y="2420938"/>
            <a:ext cx="4641850" cy="3797300"/>
            <a:chOff x="0" y="1012"/>
            <a:chExt cx="2924" cy="2392"/>
          </a:xfrm>
        </p:grpSpPr>
        <p:sp>
          <p:nvSpPr>
            <p:cNvPr id="54282" name="Rectangle 10"/>
            <p:cNvSpPr>
              <a:spLocks noChangeArrowheads="1"/>
            </p:cNvSpPr>
            <p:nvPr/>
          </p:nvSpPr>
          <p:spPr bwMode="auto">
            <a:xfrm>
              <a:off x="144" y="1344"/>
              <a:ext cx="922" cy="575"/>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chemeClr val="bg2"/>
                  </a:solidFill>
                  <a:latin typeface="Times New Roman" charset="0"/>
                </a:rPr>
                <a:t> </a:t>
              </a:r>
              <a:r>
                <a:rPr kumimoji="0" lang="tr-TR" b="1">
                  <a:solidFill>
                    <a:srgbClr val="000000"/>
                  </a:solidFill>
                  <a:latin typeface="Times New Roman" charset="0"/>
                </a:rPr>
                <a:t>MÜŞTERİ</a:t>
              </a:r>
            </a:p>
            <a:p>
              <a:pPr eaLnBrk="0" hangingPunct="0"/>
              <a:r>
                <a:rPr kumimoji="0" lang="tr-TR" b="1">
                  <a:solidFill>
                    <a:srgbClr val="000000"/>
                  </a:solidFill>
                  <a:latin typeface="Times New Roman" charset="0"/>
                </a:rPr>
                <a:t>İLE İLGİLİ </a:t>
              </a:r>
            </a:p>
            <a:p>
              <a:pPr eaLnBrk="0" hangingPunct="0"/>
              <a:r>
                <a:rPr kumimoji="0" lang="tr-TR" b="1">
                  <a:solidFill>
                    <a:srgbClr val="000000"/>
                  </a:solidFill>
                  <a:latin typeface="Times New Roman" charset="0"/>
                </a:rPr>
                <a:t>SONUÇLAR</a:t>
              </a:r>
            </a:p>
          </p:txBody>
        </p:sp>
        <p:sp>
          <p:nvSpPr>
            <p:cNvPr id="54283" name="Rectangle 11"/>
            <p:cNvSpPr>
              <a:spLocks noChangeArrowheads="1"/>
            </p:cNvSpPr>
            <p:nvPr/>
          </p:nvSpPr>
          <p:spPr bwMode="auto">
            <a:xfrm>
              <a:off x="0" y="2736"/>
              <a:ext cx="1166" cy="575"/>
            </a:xfrm>
            <a:prstGeom prst="rect">
              <a:avLst/>
            </a:prstGeom>
            <a:noFill/>
            <a:ln w="9525">
              <a:noFill/>
              <a:miter lim="800000"/>
              <a:headEnd/>
              <a:tailEnd/>
            </a:ln>
            <a:effectLst/>
          </p:spPr>
          <p:txBody>
            <a:bodyPr wrap="none" lIns="90488" tIns="44450" rIns="90488" bIns="44450">
              <a:spAutoFit/>
            </a:bodyPr>
            <a:lstStyle/>
            <a:p>
              <a:pPr algn="ctr" eaLnBrk="0" hangingPunct="0"/>
              <a:r>
                <a:rPr kumimoji="0" lang="tr-TR" b="1">
                  <a:solidFill>
                    <a:srgbClr val="000000"/>
                  </a:solidFill>
                  <a:latin typeface="Times New Roman" charset="0"/>
                </a:rPr>
                <a:t>TEMEL </a:t>
              </a:r>
            </a:p>
            <a:p>
              <a:pPr algn="ctr" eaLnBrk="0" hangingPunct="0"/>
              <a:r>
                <a:rPr kumimoji="0" lang="tr-TR" b="1">
                  <a:solidFill>
                    <a:srgbClr val="000000"/>
                  </a:solidFill>
                  <a:latin typeface="Times New Roman" charset="0"/>
                </a:rPr>
                <a:t>PERFORMANS </a:t>
              </a:r>
            </a:p>
            <a:p>
              <a:pPr algn="ctr" eaLnBrk="0" hangingPunct="0"/>
              <a:r>
                <a:rPr kumimoji="0" lang="tr-TR" b="1">
                  <a:solidFill>
                    <a:srgbClr val="000000"/>
                  </a:solidFill>
                  <a:latin typeface="Times New Roman" charset="0"/>
                </a:rPr>
                <a:t>SONUÇLARI</a:t>
              </a:r>
            </a:p>
          </p:txBody>
        </p:sp>
        <p:sp>
          <p:nvSpPr>
            <p:cNvPr id="54284" name="AutoShape 12" descr="Koyu yukarı köşegen"/>
            <p:cNvSpPr>
              <a:spLocks noChangeArrowheads="1"/>
            </p:cNvSpPr>
            <p:nvPr/>
          </p:nvSpPr>
          <p:spPr bwMode="auto">
            <a:xfrm flipH="1">
              <a:off x="340" y="2116"/>
              <a:ext cx="280" cy="424"/>
            </a:xfrm>
            <a:prstGeom prst="downArrow">
              <a:avLst>
                <a:gd name="adj1" fmla="val 50000"/>
                <a:gd name="adj2" fmla="val 75749"/>
              </a:avLst>
            </a:prstGeom>
            <a:pattFill prst="dkUpDiag">
              <a:fgClr>
                <a:schemeClr val="tx1"/>
              </a:fgClr>
              <a:bgClr>
                <a:schemeClr val="bg1"/>
              </a:bgClr>
            </a:pattFill>
            <a:ln w="12700">
              <a:solidFill>
                <a:schemeClr val="tx1"/>
              </a:solidFill>
              <a:miter lim="800000"/>
              <a:headEnd/>
              <a:tailEnd/>
            </a:ln>
            <a:effectLst/>
          </p:spPr>
          <p:txBody>
            <a:bodyPr wrap="none" anchor="ctr"/>
            <a:lstStyle/>
            <a:p>
              <a:endParaRPr lang="tr-TR"/>
            </a:p>
          </p:txBody>
        </p:sp>
        <p:sp>
          <p:nvSpPr>
            <p:cNvPr id="54285" name="Rectangle 13"/>
            <p:cNvSpPr>
              <a:spLocks noChangeArrowheads="1"/>
            </p:cNvSpPr>
            <p:nvPr/>
          </p:nvSpPr>
          <p:spPr bwMode="auto">
            <a:xfrm>
              <a:off x="2308" y="1012"/>
              <a:ext cx="616" cy="376"/>
            </a:xfrm>
            <a:prstGeom prst="rect">
              <a:avLst/>
            </a:prstGeom>
            <a:solidFill>
              <a:srgbClr val="F6BF69"/>
            </a:solidFill>
            <a:ln w="12700">
              <a:solidFill>
                <a:schemeClr val="tx1"/>
              </a:solidFill>
              <a:miter lim="800000"/>
              <a:headEnd/>
              <a:tailEnd/>
            </a:ln>
            <a:effectLst/>
          </p:spPr>
          <p:txBody>
            <a:bodyPr wrap="none" anchor="ctr"/>
            <a:lstStyle/>
            <a:p>
              <a:endParaRPr lang="tr-TR"/>
            </a:p>
          </p:txBody>
        </p:sp>
        <p:sp>
          <p:nvSpPr>
            <p:cNvPr id="54286" name="Rectangle 14"/>
            <p:cNvSpPr>
              <a:spLocks noChangeArrowheads="1"/>
            </p:cNvSpPr>
            <p:nvPr/>
          </p:nvSpPr>
          <p:spPr bwMode="auto">
            <a:xfrm>
              <a:off x="1972" y="1204"/>
              <a:ext cx="616" cy="376"/>
            </a:xfrm>
            <a:prstGeom prst="rect">
              <a:avLst/>
            </a:prstGeom>
            <a:solidFill>
              <a:schemeClr val="tx2"/>
            </a:solidFill>
            <a:ln w="12700">
              <a:solidFill>
                <a:schemeClr val="tx1"/>
              </a:solidFill>
              <a:miter lim="800000"/>
              <a:headEnd/>
              <a:tailEnd/>
            </a:ln>
            <a:effectLst/>
          </p:spPr>
          <p:txBody>
            <a:bodyPr wrap="none" anchor="ctr"/>
            <a:lstStyle/>
            <a:p>
              <a:endParaRPr lang="tr-TR"/>
            </a:p>
          </p:txBody>
        </p:sp>
        <p:sp>
          <p:nvSpPr>
            <p:cNvPr id="54287" name="Rectangle 15"/>
            <p:cNvSpPr>
              <a:spLocks noChangeArrowheads="1"/>
            </p:cNvSpPr>
            <p:nvPr/>
          </p:nvSpPr>
          <p:spPr bwMode="auto">
            <a:xfrm>
              <a:off x="2151" y="1282"/>
              <a:ext cx="258"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6a</a:t>
              </a:r>
            </a:p>
          </p:txBody>
        </p:sp>
        <p:sp>
          <p:nvSpPr>
            <p:cNvPr id="54288" name="Line 16"/>
            <p:cNvSpPr>
              <a:spLocks noChangeShapeType="1"/>
            </p:cNvSpPr>
            <p:nvPr/>
          </p:nvSpPr>
          <p:spPr bwMode="auto">
            <a:xfrm>
              <a:off x="2256" y="1590"/>
              <a:ext cx="0" cy="23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89" name="Line 17"/>
            <p:cNvSpPr>
              <a:spLocks noChangeShapeType="1"/>
            </p:cNvSpPr>
            <p:nvPr/>
          </p:nvSpPr>
          <p:spPr bwMode="auto">
            <a:xfrm>
              <a:off x="2022" y="1824"/>
              <a:ext cx="422" cy="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90" name="Line 18"/>
            <p:cNvSpPr>
              <a:spLocks noChangeShapeType="1"/>
            </p:cNvSpPr>
            <p:nvPr/>
          </p:nvSpPr>
          <p:spPr bwMode="auto">
            <a:xfrm>
              <a:off x="2016" y="1830"/>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91" name="Line 19"/>
            <p:cNvSpPr>
              <a:spLocks noChangeShapeType="1"/>
            </p:cNvSpPr>
            <p:nvPr/>
          </p:nvSpPr>
          <p:spPr bwMode="auto">
            <a:xfrm>
              <a:off x="2448" y="1830"/>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92" name="Rectangle 20"/>
            <p:cNvSpPr>
              <a:spLocks noChangeArrowheads="1"/>
            </p:cNvSpPr>
            <p:nvPr/>
          </p:nvSpPr>
          <p:spPr bwMode="auto">
            <a:xfrm>
              <a:off x="2583" y="1090"/>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6b</a:t>
              </a:r>
            </a:p>
          </p:txBody>
        </p:sp>
        <p:sp>
          <p:nvSpPr>
            <p:cNvPr id="54293" name="Line 21"/>
            <p:cNvSpPr>
              <a:spLocks noChangeShapeType="1"/>
            </p:cNvSpPr>
            <p:nvPr/>
          </p:nvSpPr>
          <p:spPr bwMode="auto">
            <a:xfrm flipV="1">
              <a:off x="1296" y="1385"/>
              <a:ext cx="567" cy="295"/>
            </a:xfrm>
            <a:prstGeom prst="line">
              <a:avLst/>
            </a:prstGeom>
            <a:noFill/>
            <a:ln w="25400">
              <a:solidFill>
                <a:schemeClr val="tx1"/>
              </a:solidFill>
              <a:round/>
              <a:headEnd type="none" w="sm" len="sm"/>
              <a:tailEnd type="stealth" w="med" len="med"/>
            </a:ln>
            <a:effectLst/>
          </p:spPr>
          <p:txBody>
            <a:bodyPr wrap="none" anchor="ctr"/>
            <a:lstStyle/>
            <a:p>
              <a:endParaRPr lang="tr-TR"/>
            </a:p>
          </p:txBody>
        </p:sp>
        <p:sp>
          <p:nvSpPr>
            <p:cNvPr id="54294" name="Rectangle 22"/>
            <p:cNvSpPr>
              <a:spLocks noChangeArrowheads="1"/>
            </p:cNvSpPr>
            <p:nvPr/>
          </p:nvSpPr>
          <p:spPr bwMode="auto">
            <a:xfrm>
              <a:off x="2308" y="2308"/>
              <a:ext cx="616" cy="376"/>
            </a:xfrm>
            <a:prstGeom prst="rect">
              <a:avLst/>
            </a:prstGeom>
            <a:solidFill>
              <a:srgbClr val="51DC00"/>
            </a:solidFill>
            <a:ln w="12700">
              <a:solidFill>
                <a:schemeClr val="tx1"/>
              </a:solidFill>
              <a:miter lim="800000"/>
              <a:headEnd/>
              <a:tailEnd/>
            </a:ln>
            <a:effectLst/>
          </p:spPr>
          <p:txBody>
            <a:bodyPr wrap="none" anchor="ctr"/>
            <a:lstStyle/>
            <a:p>
              <a:endParaRPr lang="tr-TR"/>
            </a:p>
          </p:txBody>
        </p:sp>
        <p:sp>
          <p:nvSpPr>
            <p:cNvPr id="54295" name="Rectangle 23"/>
            <p:cNvSpPr>
              <a:spLocks noChangeArrowheads="1"/>
            </p:cNvSpPr>
            <p:nvPr/>
          </p:nvSpPr>
          <p:spPr bwMode="auto">
            <a:xfrm>
              <a:off x="1972" y="2500"/>
              <a:ext cx="616" cy="376"/>
            </a:xfrm>
            <a:prstGeom prst="rect">
              <a:avLst/>
            </a:prstGeom>
            <a:solidFill>
              <a:schemeClr val="hlink"/>
            </a:solidFill>
            <a:ln w="12700">
              <a:solidFill>
                <a:schemeClr val="tx1"/>
              </a:solidFill>
              <a:miter lim="800000"/>
              <a:headEnd/>
              <a:tailEnd/>
            </a:ln>
            <a:effectLst/>
          </p:spPr>
          <p:txBody>
            <a:bodyPr wrap="none" anchor="ctr"/>
            <a:lstStyle/>
            <a:p>
              <a:endParaRPr lang="tr-TR"/>
            </a:p>
          </p:txBody>
        </p:sp>
        <p:sp>
          <p:nvSpPr>
            <p:cNvPr id="54296" name="Rectangle 24"/>
            <p:cNvSpPr>
              <a:spLocks noChangeArrowheads="1"/>
            </p:cNvSpPr>
            <p:nvPr/>
          </p:nvSpPr>
          <p:spPr bwMode="auto">
            <a:xfrm>
              <a:off x="2151" y="2578"/>
              <a:ext cx="258"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9a</a:t>
              </a:r>
            </a:p>
          </p:txBody>
        </p:sp>
        <p:sp>
          <p:nvSpPr>
            <p:cNvPr id="54297" name="Line 25"/>
            <p:cNvSpPr>
              <a:spLocks noChangeShapeType="1"/>
            </p:cNvSpPr>
            <p:nvPr/>
          </p:nvSpPr>
          <p:spPr bwMode="auto">
            <a:xfrm>
              <a:off x="2256" y="2886"/>
              <a:ext cx="0" cy="23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98" name="Line 26"/>
            <p:cNvSpPr>
              <a:spLocks noChangeShapeType="1"/>
            </p:cNvSpPr>
            <p:nvPr/>
          </p:nvSpPr>
          <p:spPr bwMode="auto">
            <a:xfrm>
              <a:off x="2022" y="3120"/>
              <a:ext cx="422" cy="0"/>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299" name="Line 27"/>
            <p:cNvSpPr>
              <a:spLocks noChangeShapeType="1"/>
            </p:cNvSpPr>
            <p:nvPr/>
          </p:nvSpPr>
          <p:spPr bwMode="auto">
            <a:xfrm>
              <a:off x="2016" y="312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300" name="Line 28"/>
            <p:cNvSpPr>
              <a:spLocks noChangeShapeType="1"/>
            </p:cNvSpPr>
            <p:nvPr/>
          </p:nvSpPr>
          <p:spPr bwMode="auto">
            <a:xfrm>
              <a:off x="2448" y="3126"/>
              <a:ext cx="0" cy="278"/>
            </a:xfrm>
            <a:prstGeom prst="line">
              <a:avLst/>
            </a:prstGeom>
            <a:noFill/>
            <a:ln w="12700">
              <a:solidFill>
                <a:schemeClr val="tx1"/>
              </a:solidFill>
              <a:round/>
              <a:headEnd type="none" w="sm" len="sm"/>
              <a:tailEnd type="none" w="sm" len="sm"/>
            </a:ln>
            <a:effectLst/>
          </p:spPr>
          <p:txBody>
            <a:bodyPr wrap="none" anchor="ctr"/>
            <a:lstStyle/>
            <a:p>
              <a:endParaRPr lang="tr-TR"/>
            </a:p>
          </p:txBody>
        </p:sp>
        <p:sp>
          <p:nvSpPr>
            <p:cNvPr id="54301" name="Rectangle 29"/>
            <p:cNvSpPr>
              <a:spLocks noChangeArrowheads="1"/>
            </p:cNvSpPr>
            <p:nvPr/>
          </p:nvSpPr>
          <p:spPr bwMode="auto">
            <a:xfrm>
              <a:off x="2583" y="2386"/>
              <a:ext cx="266" cy="229"/>
            </a:xfrm>
            <a:prstGeom prst="rect">
              <a:avLst/>
            </a:prstGeom>
            <a:noFill/>
            <a:ln w="9525">
              <a:noFill/>
              <a:miter lim="800000"/>
              <a:headEnd/>
              <a:tailEnd/>
            </a:ln>
            <a:effectLst/>
          </p:spPr>
          <p:txBody>
            <a:bodyPr wrap="none" lIns="90488" tIns="44450" rIns="90488" bIns="44450">
              <a:spAutoFit/>
            </a:bodyPr>
            <a:lstStyle/>
            <a:p>
              <a:pPr eaLnBrk="0" hangingPunct="0"/>
              <a:r>
                <a:rPr kumimoji="0" lang="tr-TR" b="1">
                  <a:solidFill>
                    <a:srgbClr val="000000"/>
                  </a:solidFill>
                  <a:latin typeface="Times New Roman" charset="0"/>
                </a:rPr>
                <a:t>9b</a:t>
              </a:r>
            </a:p>
          </p:txBody>
        </p:sp>
        <p:sp>
          <p:nvSpPr>
            <p:cNvPr id="54302" name="Line 30"/>
            <p:cNvSpPr>
              <a:spLocks noChangeShapeType="1"/>
            </p:cNvSpPr>
            <p:nvPr/>
          </p:nvSpPr>
          <p:spPr bwMode="auto">
            <a:xfrm flipV="1">
              <a:off x="1248" y="2777"/>
              <a:ext cx="615" cy="295"/>
            </a:xfrm>
            <a:prstGeom prst="line">
              <a:avLst/>
            </a:prstGeom>
            <a:noFill/>
            <a:ln w="25400">
              <a:solidFill>
                <a:schemeClr val="tx1"/>
              </a:solidFill>
              <a:round/>
              <a:headEnd type="none" w="sm" len="sm"/>
              <a:tailEnd type="stealth" w="med" len="med"/>
            </a:ln>
            <a:effectLst/>
          </p:spPr>
          <p:txBody>
            <a:bodyPr wrap="none" anchor="ctr"/>
            <a:lstStyle/>
            <a:p>
              <a:endParaRPr lang="tr-TR"/>
            </a:p>
          </p:txBody>
        </p:sp>
      </p:grpSp>
      <p:sp>
        <p:nvSpPr>
          <p:cNvPr id="31" name="30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rand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1258888" y="1052513"/>
            <a:ext cx="7086600" cy="409575"/>
          </a:xfrm>
        </p:spPr>
        <p:txBody>
          <a:bodyPr/>
          <a:lstStyle/>
          <a:p>
            <a:pPr algn="ctr"/>
            <a:r>
              <a:rPr lang="tr-TR" sz="3200" b="1"/>
              <a:t>MODELİN KRİTERLERİ</a:t>
            </a:r>
          </a:p>
        </p:txBody>
      </p:sp>
      <p:sp>
        <p:nvSpPr>
          <p:cNvPr id="55299" name="Rectangle 3"/>
          <p:cNvSpPr>
            <a:spLocks noGrp="1" noChangeArrowheads="1"/>
          </p:cNvSpPr>
          <p:nvPr>
            <p:ph type="body" idx="1"/>
          </p:nvPr>
        </p:nvSpPr>
        <p:spPr>
          <a:xfrm>
            <a:off x="1295400" y="1916113"/>
            <a:ext cx="7086600" cy="4256087"/>
          </a:xfrm>
        </p:spPr>
        <p:txBody>
          <a:bodyPr/>
          <a:lstStyle/>
          <a:p>
            <a:pPr marL="533400" indent="-533400"/>
            <a:r>
              <a:rPr lang="tr-TR" sz="2400"/>
              <a:t>GİRDİLER</a:t>
            </a:r>
          </a:p>
          <a:p>
            <a:pPr marL="914400" lvl="1" indent="-457200">
              <a:buFont typeface="Wingdings" pitchFamily="2" charset="2"/>
              <a:buAutoNum type="arabicPeriod"/>
            </a:pPr>
            <a:r>
              <a:rPr lang="tr-TR" sz="2000"/>
              <a:t>Liderlik</a:t>
            </a:r>
          </a:p>
          <a:p>
            <a:pPr marL="914400" lvl="1" indent="-457200">
              <a:buFont typeface="Wingdings" pitchFamily="2" charset="2"/>
              <a:buAutoNum type="arabicPeriod"/>
            </a:pPr>
            <a:r>
              <a:rPr lang="tr-TR" sz="2000"/>
              <a:t>Politika ve Strateji</a:t>
            </a:r>
          </a:p>
          <a:p>
            <a:pPr marL="914400" lvl="1" indent="-457200">
              <a:buFont typeface="Wingdings" pitchFamily="2" charset="2"/>
              <a:buAutoNum type="arabicPeriod"/>
            </a:pPr>
            <a:r>
              <a:rPr lang="tr-TR" sz="2000"/>
              <a:t>Çalışanlar</a:t>
            </a:r>
          </a:p>
          <a:p>
            <a:pPr marL="914400" lvl="1" indent="-457200">
              <a:buFont typeface="Wingdings" pitchFamily="2" charset="2"/>
              <a:buAutoNum type="arabicPeriod"/>
            </a:pPr>
            <a:r>
              <a:rPr lang="tr-TR" sz="2000"/>
              <a:t>İşbirlikleri ve Kaynaklar</a:t>
            </a:r>
          </a:p>
          <a:p>
            <a:pPr marL="914400" lvl="1" indent="-457200">
              <a:buFont typeface="Wingdings" pitchFamily="2" charset="2"/>
              <a:buAutoNum type="arabicPeriod"/>
            </a:pPr>
            <a:r>
              <a:rPr lang="tr-TR" sz="2000"/>
              <a:t>Süreçler</a:t>
            </a:r>
          </a:p>
          <a:p>
            <a:pPr marL="533400" indent="-533400"/>
            <a:r>
              <a:rPr lang="tr-TR" sz="2400"/>
              <a:t>SONUÇLAR</a:t>
            </a:r>
          </a:p>
          <a:p>
            <a:pPr marL="914400" lvl="1" indent="-457200">
              <a:buFont typeface="Wingdings" pitchFamily="2" charset="2"/>
              <a:buAutoNum type="arabicPeriod" startAt="6"/>
            </a:pPr>
            <a:r>
              <a:rPr lang="tr-TR" sz="2000"/>
              <a:t>Müşterilerle İlgili Sonuçlar</a:t>
            </a:r>
          </a:p>
          <a:p>
            <a:pPr marL="914400" lvl="1" indent="-457200">
              <a:buFont typeface="Wingdings" pitchFamily="2" charset="2"/>
              <a:buAutoNum type="arabicPeriod" startAt="6"/>
            </a:pPr>
            <a:r>
              <a:rPr lang="tr-TR" sz="2000"/>
              <a:t>Çalışanlarla İlgili Sonuçlar</a:t>
            </a:r>
          </a:p>
          <a:p>
            <a:pPr marL="914400" lvl="1" indent="-457200">
              <a:buFont typeface="Wingdings" pitchFamily="2" charset="2"/>
              <a:buAutoNum type="arabicPeriod" startAt="6"/>
            </a:pPr>
            <a:r>
              <a:rPr lang="tr-TR" sz="2000"/>
              <a:t>Toplumla İlgili Sonuçlar</a:t>
            </a:r>
          </a:p>
          <a:p>
            <a:pPr marL="914400" lvl="1" indent="-457200">
              <a:buFont typeface="Wingdings" pitchFamily="2" charset="2"/>
              <a:buAutoNum type="arabicPeriod" startAt="6"/>
            </a:pPr>
            <a:r>
              <a:rPr lang="tr-TR" sz="2000"/>
              <a:t>Temel Performans Sonuçları</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type="body" idx="1"/>
          </p:nvPr>
        </p:nvSpPr>
        <p:spPr>
          <a:xfrm>
            <a:off x="1042988" y="1341438"/>
            <a:ext cx="7416800" cy="4924425"/>
          </a:xfrm>
          <a:noFill/>
          <a:ln/>
        </p:spPr>
        <p:txBody>
          <a:bodyPr lIns="90488" tIns="44450" rIns="90488" bIns="44450"/>
          <a:lstStyle/>
          <a:p>
            <a:pPr marL="457200" indent="-457200" eaLnBrk="0" hangingPunct="0">
              <a:lnSpc>
                <a:spcPct val="90000"/>
              </a:lnSpc>
            </a:pPr>
            <a:r>
              <a:rPr lang="tr-TR" b="1"/>
              <a:t>KRİTER 1: LİDERLİK</a:t>
            </a:r>
          </a:p>
          <a:p>
            <a:pPr marL="457200" indent="-457200" eaLnBrk="0" hangingPunct="0">
              <a:lnSpc>
                <a:spcPct val="90000"/>
              </a:lnSpc>
              <a:buFont typeface="Wingdings" pitchFamily="2" charset="2"/>
              <a:buNone/>
            </a:pPr>
            <a:endParaRPr lang="tr-TR" b="1"/>
          </a:p>
          <a:p>
            <a:pPr marL="457200" indent="-457200" eaLnBrk="0" hangingPunct="0">
              <a:lnSpc>
                <a:spcPct val="90000"/>
              </a:lnSpc>
            </a:pPr>
            <a:r>
              <a:rPr lang="tr-TR"/>
              <a:t>Tanımı:</a:t>
            </a:r>
          </a:p>
          <a:p>
            <a:pPr marL="457200" indent="-457200" eaLnBrk="0" hangingPunct="0">
              <a:lnSpc>
                <a:spcPct val="90000"/>
              </a:lnSpc>
              <a:buFont typeface="Wingdings" pitchFamily="2" charset="2"/>
              <a:buNone/>
            </a:pPr>
            <a:r>
              <a:rPr lang="tr-TR"/>
              <a:t>	Mükemmel liderler;</a:t>
            </a:r>
          </a:p>
          <a:p>
            <a:pPr marL="800100" lvl="1" indent="-342900" eaLnBrk="0" hangingPunct="0">
              <a:lnSpc>
                <a:spcPct val="90000"/>
              </a:lnSpc>
            </a:pPr>
            <a:r>
              <a:rPr lang="tr-TR"/>
              <a:t>vizyonu ve misyonu geliştirirler ve onların gerçekleştirilmesini kolaylaştırırlar. </a:t>
            </a:r>
          </a:p>
          <a:p>
            <a:pPr marL="800100" lvl="1" indent="-342900" eaLnBrk="0" hangingPunct="0">
              <a:lnSpc>
                <a:spcPct val="90000"/>
              </a:lnSpc>
            </a:pPr>
            <a:r>
              <a:rPr lang="tr-TR"/>
              <a:t>Kalıcı başarı için gerekli olan kurumsal değerleri ve sistemleri geliştirirler ve bunları faaliyetleri ve davranışları ile yaşama geçirirler. </a:t>
            </a:r>
          </a:p>
          <a:p>
            <a:pPr marL="800100" lvl="1" indent="-342900" eaLnBrk="0" hangingPunct="0">
              <a:lnSpc>
                <a:spcPct val="90000"/>
              </a:lnSpc>
            </a:pPr>
            <a:r>
              <a:rPr lang="tr-TR"/>
              <a:t>Değişim dönemlerinde, amacın tutarlılığını sağlarlar. </a:t>
            </a:r>
          </a:p>
          <a:p>
            <a:pPr marL="800100" lvl="1" indent="-342900" eaLnBrk="0" hangingPunct="0">
              <a:lnSpc>
                <a:spcPct val="90000"/>
              </a:lnSpc>
            </a:pPr>
            <a:r>
              <a:rPr lang="tr-TR"/>
              <a:t>Gerektiğinde kuruluşun yönünü değiştirebilirler ve izlenmesi için diğerlerini cesaretlendirirler.</a:t>
            </a:r>
          </a:p>
        </p:txBody>
      </p:sp>
      <p:sp>
        <p:nvSpPr>
          <p:cNvPr id="5632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56326" name="Rectangle 6"/>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56327" name="Picture 7"/>
          <p:cNvPicPr>
            <a:picLocks noChangeAspect="1" noChangeArrowheads="1"/>
          </p:cNvPicPr>
          <p:nvPr/>
        </p:nvPicPr>
        <p:blipFill>
          <a:blip r:embed="rId3" cstate="print"/>
          <a:srcRect/>
          <a:stretch>
            <a:fillRect/>
          </a:stretch>
        </p:blipFill>
        <p:spPr bwMode="auto">
          <a:xfrm>
            <a:off x="6011863" y="1484313"/>
            <a:ext cx="2233612" cy="122872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2"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58374" name="Rectangle 6"/>
          <p:cNvSpPr>
            <a:spLocks noChangeArrowheads="1"/>
          </p:cNvSpPr>
          <p:nvPr/>
        </p:nvSpPr>
        <p:spPr bwMode="auto">
          <a:xfrm>
            <a:off x="0" y="274320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58375" name="Picture 7"/>
          <p:cNvPicPr>
            <a:picLocks noChangeAspect="1" noChangeArrowheads="1"/>
          </p:cNvPicPr>
          <p:nvPr/>
        </p:nvPicPr>
        <p:blipFill>
          <a:blip r:embed="rId3" cstate="print"/>
          <a:srcRect/>
          <a:stretch>
            <a:fillRect/>
          </a:stretch>
        </p:blipFill>
        <p:spPr bwMode="auto">
          <a:xfrm>
            <a:off x="1116013" y="1484313"/>
            <a:ext cx="7416800" cy="4705350"/>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1042988" y="1484313"/>
            <a:ext cx="7416800" cy="4752975"/>
          </a:xfrm>
          <a:noFill/>
          <a:ln/>
        </p:spPr>
        <p:txBody>
          <a:bodyPr lIns="90488" tIns="44450" rIns="90488" bIns="44450"/>
          <a:lstStyle/>
          <a:p>
            <a:pPr marL="457200" indent="-457200" eaLnBrk="0" hangingPunct="0">
              <a:lnSpc>
                <a:spcPct val="90000"/>
              </a:lnSpc>
            </a:pPr>
            <a:r>
              <a:rPr lang="tr-TR" b="1"/>
              <a:t>KRİTER 2: POLİTİKA ve STRATEJİ</a:t>
            </a:r>
          </a:p>
          <a:p>
            <a:pPr marL="457200" indent="-457200" eaLnBrk="0" hangingPunct="0">
              <a:lnSpc>
                <a:spcPct val="90000"/>
              </a:lnSpc>
              <a:buFont typeface="Wingdings" pitchFamily="2" charset="2"/>
              <a:buNone/>
            </a:pPr>
            <a:endParaRPr lang="tr-TR" b="1"/>
          </a:p>
          <a:p>
            <a:pPr marL="457200" indent="-457200" eaLnBrk="0" hangingPunct="0">
              <a:lnSpc>
                <a:spcPct val="90000"/>
              </a:lnSpc>
            </a:pPr>
            <a:r>
              <a:rPr lang="tr-TR"/>
              <a:t>Tanımı:</a:t>
            </a:r>
          </a:p>
          <a:p>
            <a:pPr marL="457200" indent="-457200" eaLnBrk="0" hangingPunct="0">
              <a:lnSpc>
                <a:spcPct val="90000"/>
              </a:lnSpc>
              <a:buFont typeface="Wingdings" pitchFamily="2" charset="2"/>
              <a:buNone/>
            </a:pPr>
            <a:r>
              <a:rPr lang="tr-TR"/>
              <a:t>	Mükemmel kuruluşlar; </a:t>
            </a:r>
          </a:p>
          <a:p>
            <a:pPr marL="800100" lvl="1" indent="-342900" eaLnBrk="0" hangingPunct="0">
              <a:lnSpc>
                <a:spcPct val="90000"/>
              </a:lnSpc>
            </a:pPr>
            <a:r>
              <a:rPr lang="tr-TR"/>
              <a:t>içinde yer aldığı pazarı ve sektörü göz önünde tutan paydaş odaklı bir strateji geliştirerek misyon ve vizyonunu hayata geçirirler.</a:t>
            </a:r>
          </a:p>
          <a:p>
            <a:pPr marL="800100" lvl="1" indent="-342900" eaLnBrk="0" hangingPunct="0">
              <a:lnSpc>
                <a:spcPct val="90000"/>
              </a:lnSpc>
            </a:pPr>
            <a:r>
              <a:rPr lang="tr-TR"/>
              <a:t>Stratejiyi gerçekleştirmek için politikalar, planlar, amaçlar ve süreçler oluştururlar ve uygularlar. </a:t>
            </a:r>
          </a:p>
        </p:txBody>
      </p:sp>
      <p:sp>
        <p:nvSpPr>
          <p:cNvPr id="113668"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13669"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13672" name="Picture 8"/>
          <p:cNvPicPr>
            <a:picLocks noChangeAspect="1" noChangeArrowheads="1"/>
          </p:cNvPicPr>
          <p:nvPr/>
        </p:nvPicPr>
        <p:blipFill>
          <a:blip r:embed="rId3" cstate="print"/>
          <a:srcRect/>
          <a:stretch>
            <a:fillRect/>
          </a:stretch>
        </p:blipFill>
        <p:spPr bwMode="auto">
          <a:xfrm>
            <a:off x="6011863" y="1989138"/>
            <a:ext cx="2160587" cy="115252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8"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62470" name="Rectangle 6"/>
          <p:cNvSpPr>
            <a:spLocks noChangeArrowheads="1"/>
          </p:cNvSpPr>
          <p:nvPr/>
        </p:nvSpPr>
        <p:spPr bwMode="auto">
          <a:xfrm>
            <a:off x="0" y="3140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62471" name="Picture 7"/>
          <p:cNvPicPr>
            <a:picLocks noChangeAspect="1" noChangeArrowheads="1"/>
          </p:cNvPicPr>
          <p:nvPr/>
        </p:nvPicPr>
        <p:blipFill>
          <a:blip r:embed="rId3" cstate="print"/>
          <a:srcRect/>
          <a:stretch>
            <a:fillRect/>
          </a:stretch>
        </p:blipFill>
        <p:spPr bwMode="auto">
          <a:xfrm>
            <a:off x="1187450" y="1628775"/>
            <a:ext cx="7632700" cy="4456113"/>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2333625" y="868363"/>
            <a:ext cx="4137025" cy="579437"/>
          </a:xfrm>
          <a:prstGeom prst="rect">
            <a:avLst/>
          </a:prstGeom>
          <a:noFill/>
          <a:ln w="12700">
            <a:noFill/>
            <a:miter lim="800000"/>
            <a:headEnd/>
            <a:tailEnd/>
          </a:ln>
          <a:effectLst/>
        </p:spPr>
        <p:txBody>
          <a:bodyPr lIns="92075" tIns="46038" rIns="92075" bIns="46038">
            <a:spAutoFit/>
          </a:bodyPr>
          <a:lstStyle/>
          <a:p>
            <a:pPr algn="ctr" eaLnBrk="0" hangingPunct="0">
              <a:spcBef>
                <a:spcPct val="50000"/>
              </a:spcBef>
            </a:pPr>
            <a:r>
              <a:rPr kumimoji="0" lang="en-AU" sz="3200" b="1">
                <a:effectLst>
                  <a:outerShdw blurRad="38100" dist="38100" dir="2700000" algn="tl">
                    <a:srgbClr val="000000"/>
                  </a:outerShdw>
                </a:effectLst>
                <a:latin typeface="Tahoma" pitchFamily="34" charset="0"/>
              </a:rPr>
              <a:t>KALİTE NEDİR ?</a:t>
            </a:r>
          </a:p>
        </p:txBody>
      </p:sp>
      <p:sp>
        <p:nvSpPr>
          <p:cNvPr id="30723" name="Rectangle 3"/>
          <p:cNvSpPr>
            <a:spLocks noChangeArrowheads="1"/>
          </p:cNvSpPr>
          <p:nvPr/>
        </p:nvSpPr>
        <p:spPr bwMode="auto">
          <a:xfrm>
            <a:off x="561975" y="1905000"/>
            <a:ext cx="7948613" cy="57943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kumimoji="0" lang="en-AU" sz="3200">
                <a:effectLst>
                  <a:outerShdw blurRad="38100" dist="38100" dir="2700000" algn="tl">
                    <a:srgbClr val="000000"/>
                  </a:outerShdw>
                </a:effectLst>
                <a:latin typeface="Tahoma" pitchFamily="34" charset="0"/>
              </a:rPr>
              <a:t>İhtiyaçlara uygunluk (Crosby)</a:t>
            </a:r>
            <a:endParaRPr kumimoji="0" lang="en-AU" sz="3200">
              <a:solidFill>
                <a:srgbClr val="000099"/>
              </a:solidFill>
              <a:effectLst>
                <a:outerShdw blurRad="38100" dist="38100" dir="2700000" algn="tl">
                  <a:srgbClr val="000000"/>
                </a:outerShdw>
              </a:effectLst>
              <a:latin typeface="Tahoma" pitchFamily="34" charset="0"/>
            </a:endParaRPr>
          </a:p>
        </p:txBody>
      </p:sp>
      <p:sp>
        <p:nvSpPr>
          <p:cNvPr id="30724" name="Rectangle 4"/>
          <p:cNvSpPr>
            <a:spLocks noChangeArrowheads="1"/>
          </p:cNvSpPr>
          <p:nvPr/>
        </p:nvSpPr>
        <p:spPr bwMode="auto">
          <a:xfrm>
            <a:off x="1055688" y="2971800"/>
            <a:ext cx="6962775" cy="579438"/>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kumimoji="0" lang="en-AU" sz="3200">
                <a:effectLst>
                  <a:outerShdw blurRad="38100" dist="38100" dir="2700000" algn="tl">
                    <a:srgbClr val="000000"/>
                  </a:outerShdw>
                </a:effectLst>
                <a:latin typeface="Tahoma" pitchFamily="34" charset="0"/>
              </a:rPr>
              <a:t>Amaca uygunluk (Juran)</a:t>
            </a:r>
          </a:p>
        </p:txBody>
      </p:sp>
      <p:sp>
        <p:nvSpPr>
          <p:cNvPr id="30725" name="Rectangle 5"/>
          <p:cNvSpPr>
            <a:spLocks noChangeArrowheads="1"/>
          </p:cNvSpPr>
          <p:nvPr/>
        </p:nvSpPr>
        <p:spPr bwMode="auto">
          <a:xfrm>
            <a:off x="561975" y="4038600"/>
            <a:ext cx="8089900" cy="1066800"/>
          </a:xfrm>
          <a:prstGeom prst="rect">
            <a:avLst/>
          </a:prstGeom>
          <a:noFill/>
          <a:ln w="9525">
            <a:noFill/>
            <a:miter lim="800000"/>
            <a:headEnd/>
            <a:tailEnd/>
          </a:ln>
          <a:effectLst/>
        </p:spPr>
        <p:txBody>
          <a:bodyPr lIns="92075" tIns="46038" rIns="92075" bIns="46038">
            <a:spAutoFit/>
          </a:bodyPr>
          <a:lstStyle/>
          <a:p>
            <a:pPr algn="ctr" eaLnBrk="0" hangingPunct="0">
              <a:spcBef>
                <a:spcPct val="50000"/>
              </a:spcBef>
            </a:pPr>
            <a:r>
              <a:rPr kumimoji="0" lang="en-AU" sz="3200">
                <a:effectLst>
                  <a:outerShdw blurRad="38100" dist="38100" dir="2700000" algn="tl">
                    <a:srgbClr val="000000"/>
                  </a:outerShdw>
                </a:effectLst>
                <a:latin typeface="Tahoma" pitchFamily="34" charset="0"/>
              </a:rPr>
              <a:t>Talebe uygun ve düşük maliyette istenen standartlık ve güvenilirlik derecesi (Deming)</a:t>
            </a:r>
          </a:p>
        </p:txBody>
      </p:sp>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type="body" idx="1"/>
          </p:nvPr>
        </p:nvSpPr>
        <p:spPr>
          <a:xfrm>
            <a:off x="900113" y="1268413"/>
            <a:ext cx="8243887" cy="5257800"/>
          </a:xfrm>
          <a:noFill/>
          <a:ln/>
        </p:spPr>
        <p:txBody>
          <a:bodyPr lIns="90488" tIns="44450" rIns="90488" bIns="44450"/>
          <a:lstStyle/>
          <a:p>
            <a:pPr marL="457200" indent="-457200" eaLnBrk="0" hangingPunct="0">
              <a:lnSpc>
                <a:spcPct val="90000"/>
              </a:lnSpc>
            </a:pPr>
            <a:r>
              <a:rPr lang="tr-TR" b="1"/>
              <a:t>KRİTER 3: ÇALIŞANLAR</a:t>
            </a:r>
          </a:p>
          <a:p>
            <a:pPr marL="457200" indent="-457200" eaLnBrk="0" hangingPunct="0">
              <a:lnSpc>
                <a:spcPct val="90000"/>
              </a:lnSpc>
              <a:buFont typeface="Wingdings" pitchFamily="2" charset="2"/>
              <a:buNone/>
            </a:pPr>
            <a:endParaRPr lang="tr-TR" b="1"/>
          </a:p>
          <a:p>
            <a:pPr marL="457200" indent="-457200" eaLnBrk="0" hangingPunct="0">
              <a:lnSpc>
                <a:spcPct val="90000"/>
              </a:lnSpc>
            </a:pPr>
            <a:r>
              <a:rPr lang="tr-TR"/>
              <a:t>Tanımı:</a:t>
            </a:r>
          </a:p>
          <a:p>
            <a:pPr marL="457200" indent="-457200" eaLnBrk="0" hangingPunct="0">
              <a:lnSpc>
                <a:spcPct val="90000"/>
              </a:lnSpc>
              <a:buFont typeface="Wingdings" pitchFamily="2" charset="2"/>
              <a:buNone/>
            </a:pPr>
            <a:r>
              <a:rPr lang="tr-TR"/>
              <a:t>	Mükemmel kuruluşlar;</a:t>
            </a:r>
          </a:p>
          <a:p>
            <a:pPr marL="800100" lvl="1" indent="-342900" eaLnBrk="0" hangingPunct="0">
              <a:lnSpc>
                <a:spcPct val="90000"/>
              </a:lnSpc>
            </a:pPr>
            <a:r>
              <a:rPr lang="tr-TR"/>
              <a:t>çalışanların bilgi birikimlerini ve tüm potansiyellerini bireysel düzeyde, ekip düzeyinde ve kuruluşun bütününde yönetir, geliştirir ve özgürce kullanmalarını sağlarlar. </a:t>
            </a:r>
          </a:p>
          <a:p>
            <a:pPr marL="800100" lvl="1" indent="-342900" eaLnBrk="0" hangingPunct="0">
              <a:lnSpc>
                <a:spcPct val="90000"/>
              </a:lnSpc>
            </a:pPr>
            <a:r>
              <a:rPr lang="tr-TR"/>
              <a:t>Tüm çalışanlara adil ve eşit davranır, onların faaliyetlere katılımını sağlar ve onları yetkelendirirler. </a:t>
            </a:r>
          </a:p>
          <a:p>
            <a:pPr marL="800100" lvl="1" indent="-342900" eaLnBrk="0" hangingPunct="0">
              <a:lnSpc>
                <a:spcPct val="90000"/>
              </a:lnSpc>
            </a:pPr>
            <a:r>
              <a:rPr lang="tr-TR"/>
              <a:t>Beceri ve bilgi birikimlerini kuruluşun çıkarları doğrultusunda kullanmaları için çalışanlarına önem vererek, onları tanıyarak ve başarılarını takdir ederek, motive eder ve sürekli katılımlarını sağlar. </a:t>
            </a:r>
          </a:p>
        </p:txBody>
      </p:sp>
      <p:sp>
        <p:nvSpPr>
          <p:cNvPr id="115716"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15717"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15719" name="Picture 7"/>
          <p:cNvPicPr>
            <a:picLocks noChangeAspect="1" noChangeArrowheads="1"/>
          </p:cNvPicPr>
          <p:nvPr/>
        </p:nvPicPr>
        <p:blipFill>
          <a:blip r:embed="rId3" cstate="print"/>
          <a:srcRect/>
          <a:stretch>
            <a:fillRect/>
          </a:stretch>
        </p:blipFill>
        <p:spPr bwMode="auto">
          <a:xfrm>
            <a:off x="6084888" y="1628775"/>
            <a:ext cx="2592387" cy="1141413"/>
          </a:xfrm>
          <a:prstGeom prst="rect">
            <a:avLst/>
          </a:prstGeom>
          <a:noFill/>
        </p:spPr>
      </p:pic>
      <p:pic>
        <p:nvPicPr>
          <p:cNvPr id="115720" name="Picture 8"/>
          <p:cNvPicPr>
            <a:picLocks noChangeAspect="1" noChangeArrowheads="1"/>
          </p:cNvPicPr>
          <p:nvPr/>
        </p:nvPicPr>
        <p:blipFill>
          <a:blip r:embed="rId4" cstate="print"/>
          <a:srcRect/>
          <a:stretch>
            <a:fillRect/>
          </a:stretch>
        </p:blipFill>
        <p:spPr bwMode="auto">
          <a:xfrm>
            <a:off x="2916238" y="2276475"/>
            <a:ext cx="1657350" cy="438150"/>
          </a:xfrm>
          <a:prstGeom prst="rect">
            <a:avLst/>
          </a:prstGeom>
          <a:noFill/>
        </p:spPr>
      </p:pic>
      <p:sp>
        <p:nvSpPr>
          <p:cNvPr id="7" name="6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66566" name="Rectangle 6"/>
          <p:cNvSpPr>
            <a:spLocks noChangeArrowheads="1"/>
          </p:cNvSpPr>
          <p:nvPr/>
        </p:nvSpPr>
        <p:spPr bwMode="auto">
          <a:xfrm>
            <a:off x="0" y="3436938"/>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66567" name="Picture 7"/>
          <p:cNvPicPr>
            <a:picLocks noChangeAspect="1" noChangeArrowheads="1"/>
          </p:cNvPicPr>
          <p:nvPr/>
        </p:nvPicPr>
        <p:blipFill>
          <a:blip r:embed="rId3" cstate="print"/>
          <a:srcRect/>
          <a:stretch>
            <a:fillRect/>
          </a:stretch>
        </p:blipFill>
        <p:spPr bwMode="auto">
          <a:xfrm>
            <a:off x="1187450" y="1557338"/>
            <a:ext cx="7272338" cy="4873625"/>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body" idx="1"/>
          </p:nvPr>
        </p:nvSpPr>
        <p:spPr>
          <a:xfrm>
            <a:off x="1042988" y="1484313"/>
            <a:ext cx="7561262" cy="5040312"/>
          </a:xfrm>
          <a:noFill/>
          <a:ln/>
        </p:spPr>
        <p:txBody>
          <a:bodyPr lIns="90488" tIns="44450" rIns="90488" bIns="44450"/>
          <a:lstStyle/>
          <a:p>
            <a:pPr marL="533400" indent="-533400" eaLnBrk="0" hangingPunct="0">
              <a:lnSpc>
                <a:spcPct val="90000"/>
              </a:lnSpc>
            </a:pPr>
            <a:r>
              <a:rPr lang="tr-TR" b="1"/>
              <a:t>KRİTER 4: İŞBİRLİKLERİ VE KAYNAKLAR </a:t>
            </a:r>
          </a:p>
          <a:p>
            <a:pPr marL="533400" indent="-533400" eaLnBrk="0" hangingPunct="0">
              <a:lnSpc>
                <a:spcPct val="90000"/>
              </a:lnSpc>
              <a:buFont typeface="Wingdings" pitchFamily="2" charset="2"/>
              <a:buNone/>
            </a:pPr>
            <a:endParaRPr lang="tr-TR" b="1"/>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a:t>
            </a:r>
          </a:p>
          <a:p>
            <a:pPr marL="914400" lvl="1" indent="-457200" eaLnBrk="0" hangingPunct="0">
              <a:lnSpc>
                <a:spcPct val="90000"/>
              </a:lnSpc>
            </a:pPr>
            <a:r>
              <a:rPr lang="tr-TR"/>
              <a:t>Politika ve stratejilerini ve süreçlerinin etkin bir biçimde işleyişini destekleyecek biçimde dış işbirliklerini, tedarikçilerini ve iç kaynaklarını planlar ve yönetirler. </a:t>
            </a:r>
          </a:p>
          <a:p>
            <a:pPr marL="914400" lvl="1" indent="-457200" eaLnBrk="0" hangingPunct="0">
              <a:lnSpc>
                <a:spcPct val="90000"/>
              </a:lnSpc>
            </a:pPr>
            <a:r>
              <a:rPr lang="tr-TR"/>
              <a:t>Planlama sırasında ve işbirliklerini ve kaynaklarını yönetirken kuruluşun, toplumun ve çevrenin mevcut durumundaki ve gelecekle ilgili gereksinimlerini dengelerler. </a:t>
            </a:r>
          </a:p>
        </p:txBody>
      </p:sp>
      <p:sp>
        <p:nvSpPr>
          <p:cNvPr id="11776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17765"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17767" name="Picture 7"/>
          <p:cNvPicPr>
            <a:picLocks noChangeAspect="1" noChangeArrowheads="1"/>
          </p:cNvPicPr>
          <p:nvPr/>
        </p:nvPicPr>
        <p:blipFill>
          <a:blip r:embed="rId3" cstate="print"/>
          <a:srcRect/>
          <a:stretch>
            <a:fillRect/>
          </a:stretch>
        </p:blipFill>
        <p:spPr bwMode="auto">
          <a:xfrm>
            <a:off x="5867400" y="2205038"/>
            <a:ext cx="2447925" cy="118427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0"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70661" name="Rectangle 5"/>
          <p:cNvSpPr>
            <a:spLocks noChangeArrowheads="1"/>
          </p:cNvSpPr>
          <p:nvPr/>
        </p:nvSpPr>
        <p:spPr bwMode="auto">
          <a:xfrm>
            <a:off x="0" y="1733550"/>
            <a:ext cx="9144000" cy="0"/>
          </a:xfrm>
          <a:prstGeom prst="rect">
            <a:avLst/>
          </a:prstGeom>
          <a:noFill/>
          <a:ln w="25400">
            <a:noFill/>
            <a:miter lim="800000"/>
            <a:headEnd type="none" w="sm" len="sm"/>
            <a:tailEnd type="none" w="sm" len="sm"/>
          </a:ln>
          <a:effectLst/>
        </p:spPr>
        <p:txBody>
          <a:bodyPr wrap="none" anchor="ctr">
            <a:spAutoFit/>
          </a:bodyPr>
          <a:lstStyle/>
          <a:p>
            <a:endParaRPr lang="tr-TR"/>
          </a:p>
        </p:txBody>
      </p:sp>
      <p:pic>
        <p:nvPicPr>
          <p:cNvPr id="70663" name="Picture 7"/>
          <p:cNvPicPr>
            <a:picLocks noChangeAspect="1" noChangeArrowheads="1"/>
          </p:cNvPicPr>
          <p:nvPr/>
        </p:nvPicPr>
        <p:blipFill>
          <a:blip r:embed="rId3" cstate="print"/>
          <a:srcRect/>
          <a:stretch>
            <a:fillRect/>
          </a:stretch>
        </p:blipFill>
        <p:spPr bwMode="auto">
          <a:xfrm>
            <a:off x="971550" y="1773238"/>
            <a:ext cx="7561263" cy="4430712"/>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type="body" idx="1"/>
          </p:nvPr>
        </p:nvSpPr>
        <p:spPr>
          <a:xfrm>
            <a:off x="1042988" y="1773238"/>
            <a:ext cx="7416800" cy="4752975"/>
          </a:xfrm>
          <a:noFill/>
          <a:ln/>
        </p:spPr>
        <p:txBody>
          <a:bodyPr lIns="90488" tIns="44450" rIns="90488" bIns="44450"/>
          <a:lstStyle/>
          <a:p>
            <a:pPr marL="533400" indent="-533400" eaLnBrk="0" hangingPunct="0">
              <a:lnSpc>
                <a:spcPct val="90000"/>
              </a:lnSpc>
            </a:pPr>
            <a:r>
              <a:rPr lang="tr-TR" b="1"/>
              <a:t>KRİTER 5: SÜREÇLER</a:t>
            </a:r>
          </a:p>
          <a:p>
            <a:pPr marL="533400" indent="-533400" eaLnBrk="0" hangingPunct="0">
              <a:lnSpc>
                <a:spcPct val="90000"/>
              </a:lnSpc>
              <a:buFont typeface="Wingdings" pitchFamily="2" charset="2"/>
              <a:buNone/>
            </a:pPr>
            <a:endParaRPr lang="tr-TR"/>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a:t>
            </a:r>
          </a:p>
          <a:p>
            <a:pPr marL="914400" lvl="1" indent="-457200" eaLnBrk="0" hangingPunct="0">
              <a:lnSpc>
                <a:spcPct val="90000"/>
              </a:lnSpc>
            </a:pPr>
            <a:r>
              <a:rPr lang="tr-TR"/>
              <a:t>Politika ve stratejilerini destekleyecek, müşterilerini ve diğer paydaşlarını tam olarak tatmin edecek ve onlar için katma değerin artmasını sağlayacak biçimde süreçlerini tasarlar, yönetir ve iyileştirirler.</a:t>
            </a:r>
          </a:p>
          <a:p>
            <a:pPr marL="914400" lvl="1" indent="-457200" eaLnBrk="0" hangingPunct="0">
              <a:lnSpc>
                <a:spcPct val="90000"/>
              </a:lnSpc>
            </a:pPr>
            <a:endParaRPr lang="tr-TR"/>
          </a:p>
        </p:txBody>
      </p:sp>
      <p:sp>
        <p:nvSpPr>
          <p:cNvPr id="119812"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19813"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19815" name="Picture 7"/>
          <p:cNvPicPr>
            <a:picLocks noChangeAspect="1" noChangeArrowheads="1"/>
          </p:cNvPicPr>
          <p:nvPr/>
        </p:nvPicPr>
        <p:blipFill>
          <a:blip r:embed="rId3" cstate="print"/>
          <a:srcRect/>
          <a:stretch>
            <a:fillRect/>
          </a:stretch>
        </p:blipFill>
        <p:spPr bwMode="auto">
          <a:xfrm>
            <a:off x="5795963" y="1916113"/>
            <a:ext cx="2376487" cy="1116012"/>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74758" name="Rectangle 6"/>
          <p:cNvSpPr>
            <a:spLocks noChangeArrowheads="1"/>
          </p:cNvSpPr>
          <p:nvPr/>
        </p:nvSpPr>
        <p:spPr bwMode="auto">
          <a:xfrm>
            <a:off x="0" y="337502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74759" name="Picture 7"/>
          <p:cNvPicPr>
            <a:picLocks noChangeAspect="1" noChangeArrowheads="1"/>
          </p:cNvPicPr>
          <p:nvPr/>
        </p:nvPicPr>
        <p:blipFill>
          <a:blip r:embed="rId3" cstate="print"/>
          <a:srcRect/>
          <a:stretch>
            <a:fillRect/>
          </a:stretch>
        </p:blipFill>
        <p:spPr bwMode="auto">
          <a:xfrm>
            <a:off x="1116013" y="1557338"/>
            <a:ext cx="7567612" cy="4679950"/>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type="body" idx="1"/>
          </p:nvPr>
        </p:nvSpPr>
        <p:spPr>
          <a:xfrm>
            <a:off x="1042988" y="1484313"/>
            <a:ext cx="7416800" cy="4752975"/>
          </a:xfrm>
          <a:noFill/>
          <a:ln/>
        </p:spPr>
        <p:txBody>
          <a:bodyPr lIns="90488" tIns="44450" rIns="90488" bIns="44450"/>
          <a:lstStyle/>
          <a:p>
            <a:pPr marL="533400" indent="-533400" eaLnBrk="0" hangingPunct="0">
              <a:lnSpc>
                <a:spcPct val="90000"/>
              </a:lnSpc>
            </a:pPr>
            <a:r>
              <a:rPr lang="tr-TR" b="1"/>
              <a:t>KRİTER 6: MÜŞTERİLERLE İLGİLİ SONUÇLAR</a:t>
            </a:r>
          </a:p>
          <a:p>
            <a:pPr marL="533400" indent="-533400" eaLnBrk="0" hangingPunct="0">
              <a:lnSpc>
                <a:spcPct val="90000"/>
              </a:lnSpc>
              <a:buFont typeface="Wingdings" pitchFamily="2" charset="2"/>
              <a:buNone/>
            </a:pPr>
            <a:endParaRPr lang="tr-TR" b="1"/>
          </a:p>
          <a:p>
            <a:pPr marL="533400" indent="-533400" eaLnBrk="0" hangingPunct="0">
              <a:lnSpc>
                <a:spcPct val="90000"/>
              </a:lnSpc>
              <a:buFont typeface="Wingdings" pitchFamily="2" charset="2"/>
              <a:buNone/>
            </a:pPr>
            <a:endParaRPr lang="tr-TR" b="1"/>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 müşterileri ile ilgili olarak kapsamlı performans ve algılama göstergeleri kullanır ve başarılı sonuçlar elde ederler. </a:t>
            </a:r>
          </a:p>
        </p:txBody>
      </p:sp>
      <p:sp>
        <p:nvSpPr>
          <p:cNvPr id="121860"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21861"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21863" name="Picture 7"/>
          <p:cNvPicPr>
            <a:picLocks noChangeAspect="1" noChangeArrowheads="1"/>
          </p:cNvPicPr>
          <p:nvPr/>
        </p:nvPicPr>
        <p:blipFill>
          <a:blip r:embed="rId3" cstate="print"/>
          <a:srcRect/>
          <a:stretch>
            <a:fillRect/>
          </a:stretch>
        </p:blipFill>
        <p:spPr bwMode="auto">
          <a:xfrm>
            <a:off x="6227763" y="2276475"/>
            <a:ext cx="2232025" cy="1028700"/>
          </a:xfrm>
          <a:prstGeom prst="rect">
            <a:avLst/>
          </a:prstGeom>
          <a:noFill/>
        </p:spPr>
      </p:pic>
      <p:pic>
        <p:nvPicPr>
          <p:cNvPr id="121864" name="Picture 8"/>
          <p:cNvPicPr>
            <a:picLocks noChangeAspect="1" noChangeArrowheads="1"/>
          </p:cNvPicPr>
          <p:nvPr/>
        </p:nvPicPr>
        <p:blipFill>
          <a:blip r:embed="rId4" cstate="print"/>
          <a:srcRect/>
          <a:stretch>
            <a:fillRect/>
          </a:stretch>
        </p:blipFill>
        <p:spPr bwMode="auto">
          <a:xfrm>
            <a:off x="4140200" y="5229225"/>
            <a:ext cx="2232025" cy="771525"/>
          </a:xfrm>
          <a:prstGeom prst="rect">
            <a:avLst/>
          </a:prstGeom>
          <a:noFill/>
        </p:spPr>
      </p:pic>
      <p:sp>
        <p:nvSpPr>
          <p:cNvPr id="7" name="6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78853" name="Rectangle 5"/>
          <p:cNvSpPr>
            <a:spLocks noChangeArrowheads="1"/>
          </p:cNvSpPr>
          <p:nvPr/>
        </p:nvSpPr>
        <p:spPr bwMode="auto">
          <a:xfrm>
            <a:off x="0" y="34448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78854" name="Rectangle 6"/>
          <p:cNvSpPr>
            <a:spLocks noChangeArrowheads="1"/>
          </p:cNvSpPr>
          <p:nvPr/>
        </p:nvSpPr>
        <p:spPr bwMode="auto">
          <a:xfrm>
            <a:off x="0" y="1992313"/>
            <a:ext cx="9144000" cy="0"/>
          </a:xfrm>
          <a:prstGeom prst="rect">
            <a:avLst/>
          </a:prstGeom>
          <a:noFill/>
          <a:ln w="25400">
            <a:noFill/>
            <a:miter lim="800000"/>
            <a:headEnd type="none" w="sm" len="sm"/>
            <a:tailEnd type="none" w="sm" len="sm"/>
          </a:ln>
          <a:effectLst/>
        </p:spPr>
        <p:txBody>
          <a:bodyPr wrap="none" anchor="ctr">
            <a:spAutoFit/>
          </a:bodyPr>
          <a:lstStyle/>
          <a:p>
            <a:endParaRPr lang="tr-TR"/>
          </a:p>
        </p:txBody>
      </p:sp>
      <p:pic>
        <p:nvPicPr>
          <p:cNvPr id="78856" name="Picture 8"/>
          <p:cNvPicPr>
            <a:picLocks noChangeAspect="1" noChangeArrowheads="1"/>
          </p:cNvPicPr>
          <p:nvPr/>
        </p:nvPicPr>
        <p:blipFill>
          <a:blip r:embed="rId3" cstate="print"/>
          <a:srcRect/>
          <a:stretch>
            <a:fillRect/>
          </a:stretch>
        </p:blipFill>
        <p:spPr bwMode="auto">
          <a:xfrm>
            <a:off x="1258888" y="1557338"/>
            <a:ext cx="7345362" cy="4703762"/>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7" name="Rectangle 3"/>
          <p:cNvSpPr>
            <a:spLocks noGrp="1" noChangeArrowheads="1"/>
          </p:cNvSpPr>
          <p:nvPr>
            <p:ph type="body" idx="1"/>
          </p:nvPr>
        </p:nvSpPr>
        <p:spPr>
          <a:xfrm>
            <a:off x="1042988" y="1484313"/>
            <a:ext cx="7416800" cy="4752975"/>
          </a:xfrm>
          <a:noFill/>
          <a:ln/>
        </p:spPr>
        <p:txBody>
          <a:bodyPr lIns="90488" tIns="44450" rIns="90488" bIns="44450"/>
          <a:lstStyle/>
          <a:p>
            <a:pPr marL="533400" indent="-533400" eaLnBrk="0" hangingPunct="0">
              <a:lnSpc>
                <a:spcPct val="90000"/>
              </a:lnSpc>
            </a:pPr>
            <a:r>
              <a:rPr lang="tr-TR" b="1"/>
              <a:t>KRİTER 7: ÇALIŞANLARLA İLGİLİ SONUÇLAR</a:t>
            </a:r>
          </a:p>
          <a:p>
            <a:pPr marL="533400" indent="-533400" eaLnBrk="0" hangingPunct="0">
              <a:lnSpc>
                <a:spcPct val="90000"/>
              </a:lnSpc>
              <a:buFont typeface="Wingdings" pitchFamily="2" charset="2"/>
              <a:buNone/>
            </a:pPr>
            <a:endParaRPr lang="tr-TR" b="1"/>
          </a:p>
          <a:p>
            <a:pPr marL="533400" indent="-533400" eaLnBrk="0" hangingPunct="0">
              <a:lnSpc>
                <a:spcPct val="90000"/>
              </a:lnSpc>
              <a:buFont typeface="Wingdings" pitchFamily="2" charset="2"/>
              <a:buNone/>
            </a:pPr>
            <a:endParaRPr lang="tr-TR" b="1"/>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 çalışanları ile ilgili olarak kapsamlı performans ve algılama göstergeleri kullanır ve başarılı sonuçlar elde ederler. </a:t>
            </a:r>
          </a:p>
        </p:txBody>
      </p:sp>
      <p:sp>
        <p:nvSpPr>
          <p:cNvPr id="123908"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23909"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23912" name="Picture 8"/>
          <p:cNvPicPr>
            <a:picLocks noChangeAspect="1" noChangeArrowheads="1"/>
          </p:cNvPicPr>
          <p:nvPr/>
        </p:nvPicPr>
        <p:blipFill>
          <a:blip r:embed="rId3" cstate="print"/>
          <a:srcRect/>
          <a:stretch>
            <a:fillRect/>
          </a:stretch>
        </p:blipFill>
        <p:spPr bwMode="auto">
          <a:xfrm>
            <a:off x="5795963" y="2349500"/>
            <a:ext cx="2376487" cy="106997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82949" name="Rectangle 5"/>
          <p:cNvSpPr>
            <a:spLocks noChangeArrowheads="1"/>
          </p:cNvSpPr>
          <p:nvPr/>
        </p:nvSpPr>
        <p:spPr bwMode="auto">
          <a:xfrm>
            <a:off x="0" y="342900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82950" name="Rectangle 6"/>
          <p:cNvSpPr>
            <a:spLocks noChangeArrowheads="1"/>
          </p:cNvSpPr>
          <p:nvPr/>
        </p:nvSpPr>
        <p:spPr bwMode="auto">
          <a:xfrm>
            <a:off x="0" y="1722438"/>
            <a:ext cx="9144000" cy="0"/>
          </a:xfrm>
          <a:prstGeom prst="rect">
            <a:avLst/>
          </a:prstGeom>
          <a:noFill/>
          <a:ln w="25400">
            <a:noFill/>
            <a:miter lim="800000"/>
            <a:headEnd type="none" w="sm" len="sm"/>
            <a:tailEnd type="none" w="sm" len="sm"/>
          </a:ln>
          <a:effectLst/>
        </p:spPr>
        <p:txBody>
          <a:bodyPr wrap="none" anchor="ctr">
            <a:spAutoFit/>
          </a:bodyPr>
          <a:lstStyle/>
          <a:p>
            <a:endParaRPr lang="tr-TR"/>
          </a:p>
        </p:txBody>
      </p:sp>
      <p:pic>
        <p:nvPicPr>
          <p:cNvPr id="82952" name="Picture 8"/>
          <p:cNvPicPr>
            <a:picLocks noChangeAspect="1" noChangeArrowheads="1"/>
          </p:cNvPicPr>
          <p:nvPr/>
        </p:nvPicPr>
        <p:blipFill>
          <a:blip r:embed="rId3" cstate="print"/>
          <a:srcRect/>
          <a:stretch>
            <a:fillRect/>
          </a:stretch>
        </p:blipFill>
        <p:spPr bwMode="auto">
          <a:xfrm>
            <a:off x="1187450" y="1700213"/>
            <a:ext cx="7343775" cy="4541837"/>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1547813" y="1268413"/>
            <a:ext cx="6480175" cy="685800"/>
          </a:xfrm>
          <a:noFill/>
          <a:ln/>
        </p:spPr>
        <p:txBody>
          <a:bodyPr/>
          <a:lstStyle/>
          <a:p>
            <a:pPr algn="ctr"/>
            <a:r>
              <a:rPr lang="tr-TR" sz="3200" b="1"/>
              <a:t>TOPLAM KALİTE NEDİR?</a:t>
            </a:r>
          </a:p>
        </p:txBody>
      </p:sp>
      <p:sp>
        <p:nvSpPr>
          <p:cNvPr id="32771" name="Rectangle 3"/>
          <p:cNvSpPr>
            <a:spLocks noGrp="1" noChangeArrowheads="1"/>
          </p:cNvSpPr>
          <p:nvPr>
            <p:ph type="body" idx="1"/>
          </p:nvPr>
        </p:nvSpPr>
        <p:spPr>
          <a:xfrm>
            <a:off x="1331913" y="2420938"/>
            <a:ext cx="6553200" cy="2879725"/>
          </a:xfrm>
          <a:noFill/>
          <a:ln/>
        </p:spPr>
        <p:txBody>
          <a:bodyPr/>
          <a:lstStyle/>
          <a:p>
            <a:pPr algn="ctr">
              <a:lnSpc>
                <a:spcPct val="135000"/>
              </a:lnSpc>
              <a:buClr>
                <a:srgbClr val="CC3399"/>
              </a:buClr>
              <a:buFont typeface="Wingdings" pitchFamily="2" charset="2"/>
              <a:buNone/>
            </a:pPr>
            <a:r>
              <a:rPr lang="tr-TR" sz="3200"/>
              <a:t>Tüm organizasyonun kaliteyi sürekli ve verimli bir şekilde sağlamak üzere seferber edilmesidir.</a:t>
            </a:r>
            <a:endParaRPr lang="tr-TR" sz="3200" b="1"/>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zoom dir="in"/>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971550" y="1484313"/>
            <a:ext cx="7416800" cy="4752975"/>
          </a:xfrm>
          <a:noFill/>
          <a:ln/>
        </p:spPr>
        <p:txBody>
          <a:bodyPr lIns="90488" tIns="44450" rIns="90488" bIns="44450"/>
          <a:lstStyle/>
          <a:p>
            <a:pPr marL="533400" indent="-533400" eaLnBrk="0" hangingPunct="0">
              <a:lnSpc>
                <a:spcPct val="90000"/>
              </a:lnSpc>
            </a:pPr>
            <a:r>
              <a:rPr lang="tr-TR" b="1"/>
              <a:t>KRİTER 8: TOPLUMLA İLGİLİ SONUÇLAR</a:t>
            </a:r>
          </a:p>
          <a:p>
            <a:pPr marL="533400" indent="-533400" eaLnBrk="0" hangingPunct="0">
              <a:lnSpc>
                <a:spcPct val="90000"/>
              </a:lnSpc>
              <a:buFont typeface="Wingdings" pitchFamily="2" charset="2"/>
              <a:buNone/>
            </a:pPr>
            <a:endParaRPr lang="tr-TR" b="1"/>
          </a:p>
          <a:p>
            <a:pPr marL="533400" indent="-533400" eaLnBrk="0" hangingPunct="0">
              <a:lnSpc>
                <a:spcPct val="90000"/>
              </a:lnSpc>
              <a:buFont typeface="Wingdings" pitchFamily="2" charset="2"/>
              <a:buNone/>
            </a:pPr>
            <a:endParaRPr lang="tr-TR"/>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 toplumla ilgili olarak kapsamlı performans ve algılama göstergeleri kullanır ve başarılı sonuçlar elde ederler </a:t>
            </a:r>
          </a:p>
        </p:txBody>
      </p:sp>
      <p:sp>
        <p:nvSpPr>
          <p:cNvPr id="125956"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25957"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25960" name="Picture 8"/>
          <p:cNvPicPr>
            <a:picLocks noChangeAspect="1" noChangeArrowheads="1"/>
          </p:cNvPicPr>
          <p:nvPr/>
        </p:nvPicPr>
        <p:blipFill>
          <a:blip r:embed="rId3" cstate="print"/>
          <a:srcRect/>
          <a:stretch>
            <a:fillRect/>
          </a:stretch>
        </p:blipFill>
        <p:spPr bwMode="auto">
          <a:xfrm>
            <a:off x="5651500" y="2133600"/>
            <a:ext cx="2519363" cy="1147763"/>
          </a:xfrm>
          <a:prstGeom prst="rect">
            <a:avLst/>
          </a:prstGeom>
          <a:noFill/>
        </p:spPr>
      </p:pic>
      <p:pic>
        <p:nvPicPr>
          <p:cNvPr id="125961" name="Picture 9"/>
          <p:cNvPicPr>
            <a:picLocks noChangeAspect="1" noChangeArrowheads="1"/>
          </p:cNvPicPr>
          <p:nvPr/>
        </p:nvPicPr>
        <p:blipFill>
          <a:blip r:embed="rId4" cstate="print"/>
          <a:srcRect/>
          <a:stretch>
            <a:fillRect/>
          </a:stretch>
        </p:blipFill>
        <p:spPr bwMode="auto">
          <a:xfrm>
            <a:off x="3563938" y="5300663"/>
            <a:ext cx="2735262" cy="950912"/>
          </a:xfrm>
          <a:prstGeom prst="rect">
            <a:avLst/>
          </a:prstGeom>
          <a:noFill/>
        </p:spPr>
      </p:pic>
      <p:sp>
        <p:nvSpPr>
          <p:cNvPr id="7" name="6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87045" name="Rectangle 5"/>
          <p:cNvSpPr>
            <a:spLocks noChangeArrowheads="1"/>
          </p:cNvSpPr>
          <p:nvPr/>
        </p:nvSpPr>
        <p:spPr bwMode="auto">
          <a:xfrm>
            <a:off x="0" y="342900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87046" name="Rectangle 6"/>
          <p:cNvSpPr>
            <a:spLocks noChangeArrowheads="1"/>
          </p:cNvSpPr>
          <p:nvPr/>
        </p:nvSpPr>
        <p:spPr bwMode="auto">
          <a:xfrm>
            <a:off x="0" y="1725613"/>
            <a:ext cx="9144000" cy="0"/>
          </a:xfrm>
          <a:prstGeom prst="rect">
            <a:avLst/>
          </a:prstGeom>
          <a:noFill/>
          <a:ln w="25400">
            <a:noFill/>
            <a:miter lim="800000"/>
            <a:headEnd type="none" w="sm" len="sm"/>
            <a:tailEnd type="none" w="sm" len="sm"/>
          </a:ln>
          <a:effectLst/>
        </p:spPr>
        <p:txBody>
          <a:bodyPr wrap="none" anchor="ctr">
            <a:spAutoFit/>
          </a:bodyPr>
          <a:lstStyle/>
          <a:p>
            <a:endParaRPr lang="tr-TR"/>
          </a:p>
        </p:txBody>
      </p:sp>
      <p:pic>
        <p:nvPicPr>
          <p:cNvPr id="87048" name="Picture 8"/>
          <p:cNvPicPr>
            <a:picLocks noChangeAspect="1" noChangeArrowheads="1"/>
          </p:cNvPicPr>
          <p:nvPr/>
        </p:nvPicPr>
        <p:blipFill>
          <a:blip r:embed="rId3" cstate="print"/>
          <a:srcRect/>
          <a:stretch>
            <a:fillRect/>
          </a:stretch>
        </p:blipFill>
        <p:spPr bwMode="auto">
          <a:xfrm>
            <a:off x="1258888" y="1844675"/>
            <a:ext cx="7129462" cy="440372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1042988" y="1484313"/>
            <a:ext cx="7416800" cy="4752975"/>
          </a:xfrm>
          <a:noFill/>
          <a:ln/>
        </p:spPr>
        <p:txBody>
          <a:bodyPr lIns="90488" tIns="44450" rIns="90488" bIns="44450"/>
          <a:lstStyle/>
          <a:p>
            <a:pPr marL="533400" indent="-533400" eaLnBrk="0" hangingPunct="0">
              <a:lnSpc>
                <a:spcPct val="90000"/>
              </a:lnSpc>
            </a:pPr>
            <a:r>
              <a:rPr lang="tr-TR" b="1"/>
              <a:t>KRİTER 9: TEMEL PERFORMANS SONUÇLARI</a:t>
            </a:r>
          </a:p>
          <a:p>
            <a:pPr marL="533400" indent="-533400" eaLnBrk="0" hangingPunct="0">
              <a:lnSpc>
                <a:spcPct val="90000"/>
              </a:lnSpc>
              <a:buFont typeface="Wingdings" pitchFamily="2" charset="2"/>
              <a:buNone/>
            </a:pPr>
            <a:endParaRPr lang="tr-TR" b="1"/>
          </a:p>
          <a:p>
            <a:pPr marL="533400" indent="-533400" eaLnBrk="0" hangingPunct="0">
              <a:lnSpc>
                <a:spcPct val="90000"/>
              </a:lnSpc>
              <a:buFont typeface="Wingdings" pitchFamily="2" charset="2"/>
              <a:buNone/>
            </a:pPr>
            <a:endParaRPr lang="tr-TR" b="1"/>
          </a:p>
          <a:p>
            <a:pPr marL="533400" indent="-533400" eaLnBrk="0" hangingPunct="0">
              <a:lnSpc>
                <a:spcPct val="90000"/>
              </a:lnSpc>
            </a:pPr>
            <a:r>
              <a:rPr lang="tr-TR"/>
              <a:t>Tanımı:</a:t>
            </a:r>
          </a:p>
          <a:p>
            <a:pPr marL="533400" indent="-533400" eaLnBrk="0" hangingPunct="0">
              <a:lnSpc>
                <a:spcPct val="90000"/>
              </a:lnSpc>
              <a:buFont typeface="Wingdings" pitchFamily="2" charset="2"/>
              <a:buNone/>
            </a:pPr>
            <a:r>
              <a:rPr lang="tr-TR"/>
              <a:t>	Mükemmel kuruluşlar, politika ve stratejilerin temel unsurları ile ilgili olarak kapsamlı performans göstergeleri kullanır ve başarılı sonuçlar elde ederler. </a:t>
            </a:r>
          </a:p>
        </p:txBody>
      </p:sp>
      <p:sp>
        <p:nvSpPr>
          <p:cNvPr id="128004"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128005" name="Rectangle 5"/>
          <p:cNvSpPr>
            <a:spLocks noChangeArrowheads="1"/>
          </p:cNvSpPr>
          <p:nvPr/>
        </p:nvSpPr>
        <p:spPr bwMode="auto">
          <a:xfrm>
            <a:off x="0" y="3521075"/>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pic>
        <p:nvPicPr>
          <p:cNvPr id="128008" name="Picture 8"/>
          <p:cNvPicPr>
            <a:picLocks noChangeAspect="1" noChangeArrowheads="1"/>
          </p:cNvPicPr>
          <p:nvPr/>
        </p:nvPicPr>
        <p:blipFill>
          <a:blip r:embed="rId3" cstate="print"/>
          <a:srcRect/>
          <a:stretch>
            <a:fillRect/>
          </a:stretch>
        </p:blipFill>
        <p:spPr bwMode="auto">
          <a:xfrm>
            <a:off x="5651500" y="2133600"/>
            <a:ext cx="2592388" cy="1212850"/>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0" name="Rectangle 4"/>
          <p:cNvSpPr>
            <a:spLocks noChangeArrowheads="1"/>
          </p:cNvSpPr>
          <p:nvPr/>
        </p:nvSpPr>
        <p:spPr bwMode="auto">
          <a:xfrm>
            <a:off x="0" y="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91141" name="Rectangle 5"/>
          <p:cNvSpPr>
            <a:spLocks noChangeArrowheads="1"/>
          </p:cNvSpPr>
          <p:nvPr/>
        </p:nvSpPr>
        <p:spPr bwMode="auto">
          <a:xfrm>
            <a:off x="0" y="3429000"/>
            <a:ext cx="9144000" cy="0"/>
          </a:xfrm>
          <a:prstGeom prst="rect">
            <a:avLst/>
          </a:prstGeom>
          <a:noFill/>
          <a:ln w="38100">
            <a:noFill/>
            <a:miter lim="800000"/>
            <a:headEnd/>
            <a:tailEnd/>
          </a:ln>
          <a:effectLst/>
        </p:spPr>
        <p:txBody>
          <a:bodyPr wrap="none" anchor="ctr">
            <a:spAutoFit/>
          </a:bodyPr>
          <a:lstStyle/>
          <a:p>
            <a:pPr eaLnBrk="0" hangingPunct="0"/>
            <a:endParaRPr kumimoji="0" lang="tr-TR" sz="2400">
              <a:latin typeface="Times New Roman" charset="0"/>
            </a:endParaRPr>
          </a:p>
        </p:txBody>
      </p:sp>
      <p:sp>
        <p:nvSpPr>
          <p:cNvPr id="91142" name="Rectangle 6"/>
          <p:cNvSpPr>
            <a:spLocks noChangeArrowheads="1"/>
          </p:cNvSpPr>
          <p:nvPr/>
        </p:nvSpPr>
        <p:spPr bwMode="auto">
          <a:xfrm>
            <a:off x="0" y="1722438"/>
            <a:ext cx="9144000" cy="0"/>
          </a:xfrm>
          <a:prstGeom prst="rect">
            <a:avLst/>
          </a:prstGeom>
          <a:noFill/>
          <a:ln w="25400">
            <a:noFill/>
            <a:miter lim="800000"/>
            <a:headEnd type="none" w="sm" len="sm"/>
            <a:tailEnd type="none" w="sm" len="sm"/>
          </a:ln>
          <a:effectLst/>
        </p:spPr>
        <p:txBody>
          <a:bodyPr wrap="none" anchor="ctr">
            <a:spAutoFit/>
          </a:bodyPr>
          <a:lstStyle/>
          <a:p>
            <a:endParaRPr lang="tr-TR"/>
          </a:p>
        </p:txBody>
      </p:sp>
      <p:pic>
        <p:nvPicPr>
          <p:cNvPr id="91144" name="Picture 8"/>
          <p:cNvPicPr>
            <a:picLocks noChangeAspect="1" noChangeArrowheads="1"/>
          </p:cNvPicPr>
          <p:nvPr/>
        </p:nvPicPr>
        <p:blipFill>
          <a:blip r:embed="rId3" cstate="print"/>
          <a:srcRect/>
          <a:stretch>
            <a:fillRect/>
          </a:stretch>
        </p:blipFill>
        <p:spPr bwMode="auto">
          <a:xfrm>
            <a:off x="1258888" y="1700213"/>
            <a:ext cx="7129462" cy="4549775"/>
          </a:xfrm>
          <a:prstGeom prst="rect">
            <a:avLst/>
          </a:prstGeom>
          <a:noFill/>
        </p:spPr>
      </p:pic>
      <p:sp>
        <p:nvSpPr>
          <p:cNvPr id="6" name="5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1295400" y="1219200"/>
            <a:ext cx="7086600" cy="696913"/>
          </a:xfrm>
        </p:spPr>
        <p:txBody>
          <a:bodyPr/>
          <a:lstStyle/>
          <a:p>
            <a:pPr algn="ctr"/>
            <a:r>
              <a:rPr lang="tr-TR" sz="3200" b="1"/>
              <a:t>TOPLAM KALİTE YÖNETİMİ VE EFQM MODELİ</a:t>
            </a:r>
          </a:p>
        </p:txBody>
      </p:sp>
      <p:sp>
        <p:nvSpPr>
          <p:cNvPr id="93187" name="Rectangle 3"/>
          <p:cNvSpPr>
            <a:spLocks noGrp="1" noChangeArrowheads="1"/>
          </p:cNvSpPr>
          <p:nvPr>
            <p:ph type="body" idx="1"/>
          </p:nvPr>
        </p:nvSpPr>
        <p:spPr>
          <a:xfrm>
            <a:off x="1295400" y="2492375"/>
            <a:ext cx="7086600" cy="3889375"/>
          </a:xfrm>
        </p:spPr>
        <p:txBody>
          <a:bodyPr/>
          <a:lstStyle/>
          <a:p>
            <a:pPr>
              <a:lnSpc>
                <a:spcPct val="90000"/>
              </a:lnSpc>
            </a:pPr>
            <a:r>
              <a:rPr lang="tr-TR" sz="2000"/>
              <a:t>EFQM Mükemmellik Modeli, Toplam Kalite Yönetiminin sürekli gelişmesi ve yaygınlaşması için geliştirilen modellerden biridir.</a:t>
            </a:r>
          </a:p>
          <a:p>
            <a:pPr>
              <a:lnSpc>
                <a:spcPct val="90000"/>
              </a:lnSpc>
              <a:buFont typeface="Wingdings" pitchFamily="2" charset="2"/>
              <a:buNone/>
            </a:pPr>
            <a:endParaRPr lang="tr-TR" sz="2000"/>
          </a:p>
          <a:p>
            <a:pPr>
              <a:lnSpc>
                <a:spcPct val="90000"/>
              </a:lnSpc>
            </a:pPr>
            <a:r>
              <a:rPr lang="tr-TR" sz="2000"/>
              <a:t>EFQM Mükemmellik Modeli, organizasyonda iş stratejileri oluşturulmasını ve geliştirilmesini sağlayan bir toplam kalite tekniğidir. </a:t>
            </a:r>
          </a:p>
          <a:p>
            <a:pPr>
              <a:lnSpc>
                <a:spcPct val="90000"/>
              </a:lnSpc>
              <a:buFont typeface="Wingdings" pitchFamily="2" charset="2"/>
              <a:buNone/>
            </a:pPr>
            <a:endParaRPr lang="tr-TR" sz="2000"/>
          </a:p>
          <a:p>
            <a:pPr>
              <a:lnSpc>
                <a:spcPct val="90000"/>
              </a:lnSpc>
            </a:pPr>
            <a:r>
              <a:rPr lang="tr-TR" sz="2000"/>
              <a:t>Bu teknik sayesinde müşteri odaklılık, çalışanların katılımı, süreçlerde sürekli iyileşme ve gelişme gibi toplam kalite yönetimi kavramları değerlendirilerek, sürekli geliştirilmektedir.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1295400" y="1219200"/>
            <a:ext cx="7086600" cy="554038"/>
          </a:xfrm>
        </p:spPr>
        <p:txBody>
          <a:bodyPr/>
          <a:lstStyle/>
          <a:p>
            <a:pPr algn="ctr"/>
            <a:r>
              <a:rPr lang="tr-TR" sz="3200" b="1"/>
              <a:t>ÖZDEĞERLENDİRME</a:t>
            </a:r>
          </a:p>
        </p:txBody>
      </p:sp>
      <p:sp>
        <p:nvSpPr>
          <p:cNvPr id="94211" name="Rectangle 3"/>
          <p:cNvSpPr>
            <a:spLocks noGrp="1" noChangeArrowheads="1"/>
          </p:cNvSpPr>
          <p:nvPr>
            <p:ph type="body" idx="1"/>
          </p:nvPr>
        </p:nvSpPr>
        <p:spPr>
          <a:xfrm>
            <a:off x="971550" y="2205038"/>
            <a:ext cx="7921625" cy="4248150"/>
          </a:xfrm>
        </p:spPr>
        <p:txBody>
          <a:bodyPr/>
          <a:lstStyle/>
          <a:p>
            <a:pPr>
              <a:lnSpc>
                <a:spcPct val="80000"/>
              </a:lnSpc>
              <a:buFont typeface="Wingdings" pitchFamily="2" charset="2"/>
              <a:buNone/>
            </a:pPr>
            <a:endParaRPr lang="tr-TR" sz="1200"/>
          </a:p>
          <a:p>
            <a:pPr>
              <a:lnSpc>
                <a:spcPct val="80000"/>
              </a:lnSpc>
            </a:pPr>
            <a:r>
              <a:rPr lang="tr-TR" sz="2200"/>
              <a:t>Kuruluşun kuvvetli yönleri ve iyileştirmeye açık alanları belirlenir. </a:t>
            </a:r>
          </a:p>
          <a:p>
            <a:pPr>
              <a:lnSpc>
                <a:spcPct val="80000"/>
              </a:lnSpc>
            </a:pPr>
            <a:r>
              <a:rPr lang="tr-TR" sz="2200"/>
              <a:t>Gelişmelerin düzenli ölçülmesi için somut verilere dayalı bir sistemdir.</a:t>
            </a:r>
          </a:p>
          <a:p>
            <a:pPr>
              <a:lnSpc>
                <a:spcPct val="80000"/>
              </a:lnSpc>
            </a:pPr>
            <a:r>
              <a:rPr lang="tr-TR" sz="2200"/>
              <a:t>Çalışanları Mükemmelliğin Temel Kavramları konusunda eğitir. </a:t>
            </a:r>
          </a:p>
          <a:p>
            <a:pPr>
              <a:lnSpc>
                <a:spcPct val="80000"/>
              </a:lnSpc>
            </a:pPr>
            <a:r>
              <a:rPr lang="tr-TR" sz="2200"/>
              <a:t>Kuruluşu hem kurum hem de iş birimi düzeyinde değerlendirir. </a:t>
            </a:r>
          </a:p>
          <a:p>
            <a:pPr>
              <a:lnSpc>
                <a:spcPct val="80000"/>
              </a:lnSpc>
            </a:pPr>
            <a:r>
              <a:rPr lang="tr-TR" sz="2200"/>
              <a:t>İyi uygulamaların ortaya çıkmasını sağlar. </a:t>
            </a:r>
          </a:p>
          <a:p>
            <a:pPr>
              <a:lnSpc>
                <a:spcPct val="80000"/>
              </a:lnSpc>
            </a:pPr>
            <a:r>
              <a:rPr lang="tr-TR" sz="2200"/>
              <a:t>Avrupa genelinde kabul görmüş kriterlerin kullanılması ile benzer veya farklı nitelikteki başka kuruluşlar ile karşılaştırılma yapılmasını sağlar.</a:t>
            </a:r>
          </a:p>
          <a:p>
            <a:pPr>
              <a:lnSpc>
                <a:spcPct val="80000"/>
              </a:lnSpc>
            </a:pPr>
            <a:r>
              <a:rPr lang="tr-TR" sz="2200"/>
              <a:t>İş planı ve stratejilerin oluşturulmasını iyileştirir.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827088" y="1052513"/>
            <a:ext cx="7920037" cy="792162"/>
          </a:xfrm>
        </p:spPr>
        <p:txBody>
          <a:bodyPr/>
          <a:lstStyle/>
          <a:p>
            <a:pPr algn="ctr"/>
            <a:r>
              <a:rPr lang="tr-TR" sz="3200" b="1"/>
              <a:t>EFQM-KalDer İşbirliği</a:t>
            </a:r>
          </a:p>
        </p:txBody>
      </p:sp>
      <p:sp>
        <p:nvSpPr>
          <p:cNvPr id="95235" name="Rectangle 3"/>
          <p:cNvSpPr>
            <a:spLocks noGrp="1" noChangeArrowheads="1"/>
          </p:cNvSpPr>
          <p:nvPr>
            <p:ph type="body" idx="1"/>
          </p:nvPr>
        </p:nvSpPr>
        <p:spPr>
          <a:xfrm>
            <a:off x="1763713" y="2349500"/>
            <a:ext cx="5545137" cy="3352800"/>
          </a:xfrm>
        </p:spPr>
        <p:txBody>
          <a:bodyPr/>
          <a:lstStyle/>
          <a:p>
            <a:pPr>
              <a:buFont typeface="Wingdings" pitchFamily="2" charset="2"/>
              <a:buNone/>
            </a:pPr>
            <a:endParaRPr lang="tr-TR"/>
          </a:p>
          <a:p>
            <a:pPr>
              <a:lnSpc>
                <a:spcPct val="90000"/>
              </a:lnSpc>
            </a:pPr>
            <a:r>
              <a:rPr lang="en-AU" sz="3000"/>
              <a:t>EFQM-NPO ilişkisi</a:t>
            </a:r>
          </a:p>
          <a:p>
            <a:pPr>
              <a:lnSpc>
                <a:spcPct val="90000"/>
              </a:lnSpc>
            </a:pPr>
            <a:r>
              <a:rPr lang="en-AU" sz="3000"/>
              <a:t>Modeldeki değişiklikler</a:t>
            </a:r>
          </a:p>
          <a:p>
            <a:pPr>
              <a:lnSpc>
                <a:spcPct val="90000"/>
              </a:lnSpc>
            </a:pPr>
            <a:r>
              <a:rPr lang="en-AU" sz="3000"/>
              <a:t>Eğitimler</a:t>
            </a:r>
          </a:p>
          <a:p>
            <a:pPr>
              <a:lnSpc>
                <a:spcPct val="90000"/>
              </a:lnSpc>
            </a:pPr>
            <a:r>
              <a:rPr lang="en-AU" sz="3000"/>
              <a:t>Lisans</a:t>
            </a:r>
          </a:p>
          <a:p>
            <a:pPr>
              <a:lnSpc>
                <a:spcPct val="90000"/>
              </a:lnSpc>
            </a:pPr>
            <a:r>
              <a:rPr lang="en-AU" sz="3000"/>
              <a:t>Telif hakları</a:t>
            </a:r>
          </a:p>
          <a:p>
            <a:endParaRPr lang="tr-TR" sz="2600"/>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331913" y="981075"/>
            <a:ext cx="7308850" cy="625475"/>
          </a:xfrm>
        </p:spPr>
        <p:txBody>
          <a:bodyPr/>
          <a:lstStyle/>
          <a:p>
            <a:pPr algn="ctr"/>
            <a:r>
              <a:rPr lang="tr-TR" sz="3200" b="1"/>
              <a:t>EFQM MÜKEMMELLİK AŞAMALARI</a:t>
            </a:r>
          </a:p>
        </p:txBody>
      </p:sp>
      <p:pic>
        <p:nvPicPr>
          <p:cNvPr id="97284" name="Picture 4"/>
          <p:cNvPicPr>
            <a:picLocks noChangeAspect="1" noChangeArrowheads="1"/>
          </p:cNvPicPr>
          <p:nvPr/>
        </p:nvPicPr>
        <p:blipFill>
          <a:blip r:embed="rId2" cstate="print"/>
          <a:srcRect/>
          <a:stretch>
            <a:fillRect/>
          </a:stretch>
        </p:blipFill>
        <p:spPr bwMode="auto">
          <a:xfrm>
            <a:off x="1042988" y="1989138"/>
            <a:ext cx="7632700" cy="4321175"/>
          </a:xfrm>
          <a:prstGeom prst="rect">
            <a:avLst/>
          </a:prstGeom>
          <a:noFill/>
        </p:spPr>
      </p:pic>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1331913" y="981075"/>
            <a:ext cx="7086600" cy="503238"/>
          </a:xfrm>
        </p:spPr>
        <p:txBody>
          <a:bodyPr/>
          <a:lstStyle/>
          <a:p>
            <a:pPr algn="ctr"/>
            <a:r>
              <a:rPr lang="tr-TR" sz="3200" b="1"/>
              <a:t>ULUSAL KALİTE ÖDÜLÜ</a:t>
            </a:r>
          </a:p>
        </p:txBody>
      </p:sp>
      <p:sp>
        <p:nvSpPr>
          <p:cNvPr id="99331" name="Rectangle 3"/>
          <p:cNvSpPr>
            <a:spLocks noGrp="1" noChangeArrowheads="1"/>
          </p:cNvSpPr>
          <p:nvPr>
            <p:ph type="body" idx="1"/>
          </p:nvPr>
        </p:nvSpPr>
        <p:spPr>
          <a:xfrm>
            <a:off x="1295400" y="1916113"/>
            <a:ext cx="7086600" cy="4256087"/>
          </a:xfrm>
        </p:spPr>
        <p:txBody>
          <a:bodyPr/>
          <a:lstStyle/>
          <a:p>
            <a:r>
              <a:rPr lang="tr-TR"/>
              <a:t>Amacı;</a:t>
            </a:r>
          </a:p>
          <a:p>
            <a:pPr lvl="1"/>
            <a:r>
              <a:rPr lang="tr-TR"/>
              <a:t>Kalite bilincini ve Toplam Kalite Yönetimini ülke çapında yaygınlaştırmak</a:t>
            </a:r>
          </a:p>
          <a:p>
            <a:pPr lvl="1"/>
            <a:r>
              <a:rPr lang="tr-TR"/>
              <a:t>Kalite için ulusal bir değer sistemi yaratmak</a:t>
            </a:r>
          </a:p>
          <a:p>
            <a:pPr lvl="1"/>
            <a:r>
              <a:rPr lang="tr-TR"/>
              <a:t>Kalite düzeyine uluslararası platformda rekabet gücü kazandırmak</a:t>
            </a:r>
          </a:p>
          <a:p>
            <a:pPr lvl="1"/>
            <a:r>
              <a:rPr lang="tr-TR"/>
              <a:t>Toplam Kalite Yönetiminde başarılı kuruluşları belirlemek ve kazandıkları deneyimin ülke çapında paylaşılmasını sağlamaktır.</a:t>
            </a:r>
          </a:p>
          <a:p>
            <a:endParaRPr lang="tr-T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331913" y="981075"/>
            <a:ext cx="7086600" cy="503238"/>
          </a:xfrm>
        </p:spPr>
        <p:txBody>
          <a:bodyPr/>
          <a:lstStyle/>
          <a:p>
            <a:pPr algn="ctr"/>
            <a:r>
              <a:rPr lang="tr-TR" sz="3200" b="1"/>
              <a:t>ULUSAL KALİTE ÖDÜLÜ</a:t>
            </a:r>
          </a:p>
        </p:txBody>
      </p:sp>
      <p:sp>
        <p:nvSpPr>
          <p:cNvPr id="102403" name="Rectangle 3"/>
          <p:cNvSpPr>
            <a:spLocks noGrp="1" noChangeArrowheads="1"/>
          </p:cNvSpPr>
          <p:nvPr>
            <p:ph type="body" idx="1"/>
          </p:nvPr>
        </p:nvSpPr>
        <p:spPr>
          <a:xfrm>
            <a:off x="971550" y="1773238"/>
            <a:ext cx="7632700" cy="4824412"/>
          </a:xfrm>
        </p:spPr>
        <p:txBody>
          <a:bodyPr/>
          <a:lstStyle/>
          <a:p>
            <a:pPr>
              <a:lnSpc>
                <a:spcPct val="80000"/>
              </a:lnSpc>
            </a:pPr>
            <a:r>
              <a:rPr lang="tr-TR" sz="2400"/>
              <a:t>Türkiye’de Kurumsal Mükemmellik anlayışının yaygınlaştırılması ve bu alanda başarılı örneklerin ortaya çıkarılarak kazanılan deneyimin paylaşılması amacıyla 1993 yılından bu yana yürütülmektedir.</a:t>
            </a:r>
          </a:p>
          <a:p>
            <a:pPr>
              <a:lnSpc>
                <a:spcPct val="80000"/>
              </a:lnSpc>
              <a:buFont typeface="Wingdings" pitchFamily="2" charset="2"/>
              <a:buNone/>
            </a:pPr>
            <a:endParaRPr lang="tr-TR" sz="2400"/>
          </a:p>
          <a:p>
            <a:pPr>
              <a:lnSpc>
                <a:spcPct val="80000"/>
              </a:lnSpc>
            </a:pPr>
            <a:r>
              <a:rPr lang="tr-TR" sz="2400"/>
              <a:t>Ulusal Kalite Ödülü değerlendirmeleri, Avrupa Kalite Ödülü’ nde de kullanılan EFQM Mükemmellik Modeli esas alınarak ve bu konuda özel yetiştirilmiş değerlendiricilerden oluşan ekipler tarafından yapılmaktadır.</a:t>
            </a:r>
          </a:p>
          <a:p>
            <a:pPr>
              <a:lnSpc>
                <a:spcPct val="80000"/>
              </a:lnSpc>
            </a:pPr>
            <a:endParaRPr lang="tr-TR" sz="2400"/>
          </a:p>
          <a:p>
            <a:pPr>
              <a:lnSpc>
                <a:spcPct val="80000"/>
              </a:lnSpc>
            </a:pPr>
            <a:r>
              <a:rPr lang="tr-TR" sz="2400"/>
              <a:t>Ulusal Kalite Ödülü 3 ana kategoride verilmektedir;</a:t>
            </a:r>
          </a:p>
          <a:p>
            <a:pPr lvl="1">
              <a:lnSpc>
                <a:spcPct val="80000"/>
              </a:lnSpc>
              <a:buFontTx/>
              <a:buAutoNum type="arabicPeriod"/>
            </a:pPr>
            <a:r>
              <a:rPr lang="tr-TR" sz="2000"/>
              <a:t>İşletme Kategorileri</a:t>
            </a:r>
          </a:p>
          <a:p>
            <a:pPr lvl="1">
              <a:lnSpc>
                <a:spcPct val="80000"/>
              </a:lnSpc>
              <a:buFontTx/>
              <a:buAutoNum type="arabicPeriod"/>
            </a:pPr>
            <a:r>
              <a:rPr lang="tr-TR" sz="2000"/>
              <a:t>Kamu Kategorileri</a:t>
            </a:r>
          </a:p>
          <a:p>
            <a:pPr lvl="1">
              <a:lnSpc>
                <a:spcPct val="80000"/>
              </a:lnSpc>
              <a:buFontTx/>
              <a:buAutoNum type="arabicPeriod"/>
            </a:pPr>
            <a:r>
              <a:rPr lang="tr-TR" sz="2000"/>
              <a:t>Sivil Toplum Kuruluşları Kategorisi</a:t>
            </a:r>
          </a:p>
          <a:p>
            <a:pPr>
              <a:lnSpc>
                <a:spcPct val="80000"/>
              </a:lnSpc>
            </a:pPr>
            <a:endParaRPr lang="tr-TR" sz="2400" b="1"/>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title"/>
          </p:nvPr>
        </p:nvSpPr>
        <p:spPr>
          <a:xfrm>
            <a:off x="1331913" y="836613"/>
            <a:ext cx="6496050" cy="869950"/>
          </a:xfrm>
          <a:noFill/>
          <a:ln/>
        </p:spPr>
        <p:txBody>
          <a:bodyPr/>
          <a:lstStyle/>
          <a:p>
            <a:pPr algn="ctr"/>
            <a:r>
              <a:rPr lang="en-US" sz="3600" b="1"/>
              <a:t>TOPLAM KALİTE</a:t>
            </a:r>
            <a:r>
              <a:rPr lang="tr-TR" sz="3600" b="1"/>
              <a:t> YÖNETİMİ</a:t>
            </a:r>
            <a:endParaRPr lang="en-US" sz="3600" b="1"/>
          </a:p>
        </p:txBody>
      </p:sp>
      <p:sp>
        <p:nvSpPr>
          <p:cNvPr id="22532" name="Rectangle 4"/>
          <p:cNvSpPr>
            <a:spLocks noGrp="1" noChangeArrowheads="1"/>
          </p:cNvSpPr>
          <p:nvPr>
            <p:ph type="body" idx="1"/>
          </p:nvPr>
        </p:nvSpPr>
        <p:spPr>
          <a:xfrm>
            <a:off x="250825" y="1773238"/>
            <a:ext cx="8353425" cy="1871662"/>
          </a:xfrm>
          <a:noFill/>
          <a:ln/>
        </p:spPr>
        <p:txBody>
          <a:bodyPr/>
          <a:lstStyle/>
          <a:p>
            <a:pPr algn="ctr">
              <a:lnSpc>
                <a:spcPct val="135000"/>
              </a:lnSpc>
              <a:buClr>
                <a:srgbClr val="CC3399"/>
              </a:buClr>
              <a:buFont typeface="Wingdings" pitchFamily="2" charset="2"/>
              <a:buNone/>
            </a:pPr>
            <a:r>
              <a:rPr lang="tr-TR" sz="2000"/>
              <a:t>Planlı yönetilen kalite iyileştirme süreçleriyle kuruluşun performansının sürekli olarak gelişmesini sağlayan katılımcı bir yaklaşımla; kalite, hizmet ve yenilik yaratmada sürekli gelişmeyi öneren, müşteri odaklı, stratejik ve sistematik bir yönetim anlayışıdır.</a:t>
            </a:r>
          </a:p>
        </p:txBody>
      </p:sp>
      <p:grpSp>
        <p:nvGrpSpPr>
          <p:cNvPr id="22539" name="Group 11"/>
          <p:cNvGrpSpPr>
            <a:grpSpLocks/>
          </p:cNvGrpSpPr>
          <p:nvPr/>
        </p:nvGrpSpPr>
        <p:grpSpPr bwMode="auto">
          <a:xfrm>
            <a:off x="395288" y="3860800"/>
            <a:ext cx="8027987" cy="2582863"/>
            <a:chOff x="0" y="2296"/>
            <a:chExt cx="5057" cy="1627"/>
          </a:xfrm>
        </p:grpSpPr>
        <p:sp>
          <p:nvSpPr>
            <p:cNvPr id="22530" name="Oval 2"/>
            <p:cNvSpPr>
              <a:spLocks noChangeArrowheads="1"/>
            </p:cNvSpPr>
            <p:nvPr/>
          </p:nvSpPr>
          <p:spPr bwMode="auto">
            <a:xfrm>
              <a:off x="68" y="2296"/>
              <a:ext cx="4989" cy="1582"/>
            </a:xfrm>
            <a:prstGeom prst="ellipse">
              <a:avLst/>
            </a:prstGeom>
            <a:solidFill>
              <a:srgbClr val="CCFFFF"/>
            </a:solidFill>
            <a:ln w="12700">
              <a:solidFill>
                <a:srgbClr val="993300"/>
              </a:solidFill>
              <a:round/>
              <a:headEnd/>
              <a:tailEnd/>
            </a:ln>
            <a:effectLst>
              <a:outerShdw dist="107763" dir="2700000" algn="ctr" rotWithShape="0">
                <a:srgbClr val="FF9933"/>
              </a:outerShdw>
            </a:effectLst>
          </p:spPr>
          <p:txBody>
            <a:bodyPr wrap="none" anchor="ctr"/>
            <a:lstStyle/>
            <a:p>
              <a:endParaRPr lang="tr-TR"/>
            </a:p>
          </p:txBody>
        </p:sp>
        <p:sp>
          <p:nvSpPr>
            <p:cNvPr id="22533" name="Oval 5"/>
            <p:cNvSpPr>
              <a:spLocks noChangeArrowheads="1"/>
            </p:cNvSpPr>
            <p:nvPr/>
          </p:nvSpPr>
          <p:spPr bwMode="auto">
            <a:xfrm>
              <a:off x="0" y="2341"/>
              <a:ext cx="3969" cy="1582"/>
            </a:xfrm>
            <a:prstGeom prst="ellipse">
              <a:avLst/>
            </a:prstGeom>
            <a:solidFill>
              <a:srgbClr val="333399"/>
            </a:solidFill>
            <a:ln w="12700">
              <a:solidFill>
                <a:srgbClr val="993300"/>
              </a:solidFill>
              <a:round/>
              <a:headEnd/>
              <a:tailEnd/>
            </a:ln>
            <a:effectLst>
              <a:outerShdw dist="107763" dir="2700000" algn="ctr" rotWithShape="0">
                <a:srgbClr val="FF9933"/>
              </a:outerShdw>
            </a:effectLst>
          </p:spPr>
          <p:txBody>
            <a:bodyPr wrap="none" anchor="ctr"/>
            <a:lstStyle/>
            <a:p>
              <a:endParaRPr lang="tr-TR"/>
            </a:p>
          </p:txBody>
        </p:sp>
        <p:sp>
          <p:nvSpPr>
            <p:cNvPr id="22534" name="Oval 6"/>
            <p:cNvSpPr>
              <a:spLocks noChangeArrowheads="1"/>
            </p:cNvSpPr>
            <p:nvPr/>
          </p:nvSpPr>
          <p:spPr bwMode="auto">
            <a:xfrm>
              <a:off x="533" y="2576"/>
              <a:ext cx="2347" cy="1172"/>
            </a:xfrm>
            <a:prstGeom prst="ellipse">
              <a:avLst/>
            </a:prstGeom>
            <a:solidFill>
              <a:srgbClr val="FF9933"/>
            </a:solidFill>
            <a:ln w="12700">
              <a:solidFill>
                <a:srgbClr val="993300"/>
              </a:solidFill>
              <a:round/>
              <a:headEnd/>
              <a:tailEnd/>
            </a:ln>
            <a:effectLst>
              <a:outerShdw dist="107763" dir="2700000" algn="ctr" rotWithShape="0">
                <a:schemeClr val="hlink"/>
              </a:outerShdw>
            </a:effectLst>
          </p:spPr>
          <p:txBody>
            <a:bodyPr wrap="none" anchor="ctr"/>
            <a:lstStyle/>
            <a:p>
              <a:endParaRPr lang="tr-TR"/>
            </a:p>
          </p:txBody>
        </p:sp>
        <p:sp>
          <p:nvSpPr>
            <p:cNvPr id="22535" name="Oval 7"/>
            <p:cNvSpPr>
              <a:spLocks noChangeArrowheads="1"/>
            </p:cNvSpPr>
            <p:nvPr/>
          </p:nvSpPr>
          <p:spPr bwMode="auto">
            <a:xfrm>
              <a:off x="113" y="2750"/>
              <a:ext cx="1239" cy="628"/>
            </a:xfrm>
            <a:prstGeom prst="ellipse">
              <a:avLst/>
            </a:prstGeom>
            <a:solidFill>
              <a:schemeClr val="hlink"/>
            </a:solidFill>
            <a:ln w="12700">
              <a:solidFill>
                <a:srgbClr val="FF9933"/>
              </a:solidFill>
              <a:round/>
              <a:headEnd/>
              <a:tailEnd/>
            </a:ln>
            <a:effectLst>
              <a:outerShdw dist="107763" dir="2700000" algn="ctr" rotWithShape="0">
                <a:srgbClr val="993300"/>
              </a:outerShdw>
            </a:effectLst>
          </p:spPr>
          <p:txBody>
            <a:bodyPr wrap="none" lIns="92075" tIns="46038" rIns="92075" bIns="46038" anchor="ctr"/>
            <a:lstStyle/>
            <a:p>
              <a:pPr algn="ctr" eaLnBrk="0" hangingPunct="0"/>
              <a:r>
                <a:rPr kumimoji="0" lang="en-AU" sz="2400" b="1">
                  <a:effectLst>
                    <a:outerShdw blurRad="38100" dist="38100" dir="2700000" algn="tl">
                      <a:srgbClr val="000000"/>
                    </a:outerShdw>
                  </a:effectLst>
                  <a:latin typeface="Times New Roman" charset="0"/>
                </a:rPr>
                <a:t>MUAYENE</a:t>
              </a:r>
            </a:p>
            <a:p>
              <a:pPr algn="ctr" eaLnBrk="0" hangingPunct="0"/>
              <a:r>
                <a:rPr kumimoji="0" lang="en-AU" sz="2400" b="1">
                  <a:effectLst>
                    <a:outerShdw blurRad="38100" dist="38100" dir="2700000" algn="tl">
                      <a:srgbClr val="000000"/>
                    </a:outerShdw>
                  </a:effectLst>
                  <a:latin typeface="Times New Roman" charset="0"/>
                </a:rPr>
                <a:t>VE TEST</a:t>
              </a:r>
            </a:p>
          </p:txBody>
        </p:sp>
      </p:grpSp>
      <p:sp>
        <p:nvSpPr>
          <p:cNvPr id="22536" name="Rectangle 8"/>
          <p:cNvSpPr>
            <a:spLocks noChangeArrowheads="1"/>
          </p:cNvSpPr>
          <p:nvPr/>
        </p:nvSpPr>
        <p:spPr bwMode="auto">
          <a:xfrm>
            <a:off x="2627313" y="4797425"/>
            <a:ext cx="1936750" cy="712788"/>
          </a:xfrm>
          <a:prstGeom prst="rect">
            <a:avLst/>
          </a:prstGeom>
          <a:noFill/>
          <a:ln w="9525">
            <a:noFill/>
            <a:miter lim="800000"/>
            <a:headEnd/>
            <a:tailEnd/>
          </a:ln>
          <a:effectLst/>
        </p:spPr>
        <p:txBody>
          <a:bodyPr lIns="92075" tIns="46038" rIns="92075" bIns="46038">
            <a:spAutoFit/>
          </a:bodyPr>
          <a:lstStyle/>
          <a:p>
            <a:pPr algn="ctr" eaLnBrk="0" hangingPunct="0">
              <a:lnSpc>
                <a:spcPct val="60000"/>
              </a:lnSpc>
              <a:spcBef>
                <a:spcPct val="50000"/>
              </a:spcBef>
            </a:pPr>
            <a:r>
              <a:rPr kumimoji="0" lang="en-AU" sz="2400" b="1">
                <a:effectLst>
                  <a:outerShdw blurRad="38100" dist="38100" dir="2700000" algn="tl">
                    <a:srgbClr val="000000"/>
                  </a:outerShdw>
                </a:effectLst>
                <a:latin typeface="Times New Roman" charset="0"/>
              </a:rPr>
              <a:t>KALİTE</a:t>
            </a:r>
          </a:p>
          <a:p>
            <a:pPr algn="ctr" eaLnBrk="0" hangingPunct="0">
              <a:lnSpc>
                <a:spcPct val="60000"/>
              </a:lnSpc>
              <a:spcBef>
                <a:spcPct val="50000"/>
              </a:spcBef>
            </a:pPr>
            <a:r>
              <a:rPr kumimoji="0" lang="en-AU" sz="2400" b="1">
                <a:effectLst>
                  <a:outerShdw blurRad="38100" dist="38100" dir="2700000" algn="tl">
                    <a:srgbClr val="000000"/>
                  </a:outerShdw>
                </a:effectLst>
                <a:latin typeface="Times New Roman" charset="0"/>
              </a:rPr>
              <a:t>KONTROL</a:t>
            </a:r>
          </a:p>
        </p:txBody>
      </p:sp>
      <p:sp>
        <p:nvSpPr>
          <p:cNvPr id="22537" name="Rectangle 9"/>
          <p:cNvSpPr>
            <a:spLocks noChangeArrowheads="1"/>
          </p:cNvSpPr>
          <p:nvPr/>
        </p:nvSpPr>
        <p:spPr bwMode="auto">
          <a:xfrm>
            <a:off x="4643438" y="4797425"/>
            <a:ext cx="2000250" cy="712788"/>
          </a:xfrm>
          <a:prstGeom prst="rect">
            <a:avLst/>
          </a:prstGeom>
          <a:noFill/>
          <a:ln w="9525">
            <a:noFill/>
            <a:miter lim="800000"/>
            <a:headEnd/>
            <a:tailEnd/>
          </a:ln>
          <a:effectLst/>
        </p:spPr>
        <p:txBody>
          <a:bodyPr lIns="92075" tIns="46038" rIns="92075" bIns="46038">
            <a:spAutoFit/>
          </a:bodyPr>
          <a:lstStyle/>
          <a:p>
            <a:pPr algn="ctr" eaLnBrk="0" hangingPunct="0">
              <a:lnSpc>
                <a:spcPct val="60000"/>
              </a:lnSpc>
              <a:spcBef>
                <a:spcPct val="50000"/>
              </a:spcBef>
            </a:pPr>
            <a:r>
              <a:rPr kumimoji="0" lang="en-AU" sz="2400" b="1">
                <a:effectLst>
                  <a:outerShdw blurRad="38100" dist="38100" dir="2700000" algn="tl">
                    <a:srgbClr val="000000"/>
                  </a:outerShdw>
                </a:effectLst>
                <a:latin typeface="Times New Roman" charset="0"/>
              </a:rPr>
              <a:t>KALİTE</a:t>
            </a:r>
          </a:p>
          <a:p>
            <a:pPr algn="ctr" eaLnBrk="0" hangingPunct="0">
              <a:lnSpc>
                <a:spcPct val="60000"/>
              </a:lnSpc>
              <a:spcBef>
                <a:spcPct val="50000"/>
              </a:spcBef>
            </a:pPr>
            <a:r>
              <a:rPr kumimoji="0" lang="en-AU" sz="2400" b="1">
                <a:effectLst>
                  <a:outerShdw blurRad="38100" dist="38100" dir="2700000" algn="tl">
                    <a:srgbClr val="000000"/>
                  </a:outerShdw>
                </a:effectLst>
                <a:latin typeface="Times New Roman" charset="0"/>
              </a:rPr>
              <a:t>GÜVENCE</a:t>
            </a:r>
          </a:p>
        </p:txBody>
      </p:sp>
      <p:sp>
        <p:nvSpPr>
          <p:cNvPr id="22538" name="Rectangle 10"/>
          <p:cNvSpPr>
            <a:spLocks noChangeArrowheads="1"/>
          </p:cNvSpPr>
          <p:nvPr/>
        </p:nvSpPr>
        <p:spPr bwMode="auto">
          <a:xfrm>
            <a:off x="6516688" y="4724400"/>
            <a:ext cx="2000250" cy="712788"/>
          </a:xfrm>
          <a:prstGeom prst="rect">
            <a:avLst/>
          </a:prstGeom>
          <a:noFill/>
          <a:ln w="9525">
            <a:noFill/>
            <a:miter lim="800000"/>
            <a:headEnd/>
            <a:tailEnd/>
          </a:ln>
          <a:effectLst/>
        </p:spPr>
        <p:txBody>
          <a:bodyPr lIns="92075" tIns="46038" rIns="92075" bIns="46038">
            <a:spAutoFit/>
          </a:bodyPr>
          <a:lstStyle/>
          <a:p>
            <a:pPr algn="ctr" eaLnBrk="0" hangingPunct="0">
              <a:lnSpc>
                <a:spcPct val="60000"/>
              </a:lnSpc>
              <a:spcBef>
                <a:spcPct val="50000"/>
              </a:spcBef>
            </a:pPr>
            <a:r>
              <a:rPr kumimoji="0" lang="tr-TR" sz="2400" b="1">
                <a:solidFill>
                  <a:srgbClr val="000000"/>
                </a:solidFill>
                <a:effectLst>
                  <a:outerShdw blurRad="38100" dist="38100" dir="2700000" algn="tl">
                    <a:srgbClr val="FFFFFF"/>
                  </a:outerShdw>
                </a:effectLst>
                <a:latin typeface="Times New Roman" charset="0"/>
              </a:rPr>
              <a:t>TOPLAM</a:t>
            </a:r>
          </a:p>
          <a:p>
            <a:pPr algn="ctr" eaLnBrk="0" hangingPunct="0">
              <a:lnSpc>
                <a:spcPct val="60000"/>
              </a:lnSpc>
              <a:spcBef>
                <a:spcPct val="50000"/>
              </a:spcBef>
            </a:pPr>
            <a:r>
              <a:rPr kumimoji="0" lang="tr-TR" sz="2400" b="1">
                <a:solidFill>
                  <a:srgbClr val="000000"/>
                </a:solidFill>
                <a:effectLst>
                  <a:outerShdw blurRad="38100" dist="38100" dir="2700000" algn="tl">
                    <a:srgbClr val="FFFFFF"/>
                  </a:outerShdw>
                </a:effectLst>
                <a:latin typeface="Times New Roman" charset="0"/>
              </a:rPr>
              <a:t> KALİTE</a:t>
            </a:r>
            <a:endParaRPr kumimoji="0" lang="en-AU" sz="2400" b="1">
              <a:solidFill>
                <a:srgbClr val="000000"/>
              </a:solidFill>
              <a:effectLst>
                <a:outerShdw blurRad="38100" dist="38100" dir="2700000" algn="tl">
                  <a:srgbClr val="FFFFFF"/>
                </a:outerShdw>
              </a:effectLst>
              <a:latin typeface="Times New Roman" charset="0"/>
            </a:endParaRPr>
          </a:p>
        </p:txBody>
      </p:sp>
      <p:sp>
        <p:nvSpPr>
          <p:cNvPr id="12" name="11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zoom dir="in"/>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a:xfrm>
            <a:off x="1258888" y="1052513"/>
            <a:ext cx="7086600" cy="985837"/>
          </a:xfrm>
        </p:spPr>
        <p:txBody>
          <a:bodyPr/>
          <a:lstStyle/>
          <a:p>
            <a:pPr algn="ctr"/>
            <a:r>
              <a:rPr lang="tr-TR" sz="3200" b="1"/>
              <a:t>MODELİ UYGULAMAYA BAŞLAMA NEDENLERİ</a:t>
            </a:r>
            <a:r>
              <a:rPr lang="tr-TR" sz="3600"/>
              <a:t> </a:t>
            </a:r>
          </a:p>
        </p:txBody>
      </p:sp>
      <p:sp>
        <p:nvSpPr>
          <p:cNvPr id="103427" name="Rectangle 3"/>
          <p:cNvSpPr>
            <a:spLocks noGrp="1" noChangeArrowheads="1"/>
          </p:cNvSpPr>
          <p:nvPr>
            <p:ph type="body" idx="1"/>
          </p:nvPr>
        </p:nvSpPr>
        <p:spPr>
          <a:xfrm>
            <a:off x="1295400" y="2420938"/>
            <a:ext cx="7086600" cy="3751262"/>
          </a:xfrm>
        </p:spPr>
        <p:txBody>
          <a:bodyPr/>
          <a:lstStyle/>
          <a:p>
            <a:pPr>
              <a:lnSpc>
                <a:spcPct val="90000"/>
              </a:lnSpc>
            </a:pPr>
            <a:r>
              <a:rPr lang="tr-TR" sz="2400"/>
              <a:t>İyileştirme için fırsatlar yaratması,</a:t>
            </a:r>
          </a:p>
          <a:p>
            <a:pPr>
              <a:lnSpc>
                <a:spcPct val="90000"/>
              </a:lnSpc>
            </a:pPr>
            <a:r>
              <a:rPr lang="tr-TR" sz="2400"/>
              <a:t>Sürekli iyileştirmenin sistematikliğinin sağlanması,</a:t>
            </a:r>
          </a:p>
          <a:p>
            <a:pPr>
              <a:lnSpc>
                <a:spcPct val="90000"/>
              </a:lnSpc>
            </a:pPr>
            <a:r>
              <a:rPr lang="tr-TR" sz="2400"/>
              <a:t>Kuruluşun rekabetçi konumunun artırılması,</a:t>
            </a:r>
          </a:p>
          <a:p>
            <a:pPr>
              <a:lnSpc>
                <a:spcPct val="90000"/>
              </a:lnSpc>
            </a:pPr>
            <a:r>
              <a:rPr lang="tr-TR" sz="2400"/>
              <a:t>TKY faaliyetleri için itici bir güç olması,</a:t>
            </a:r>
          </a:p>
          <a:p>
            <a:pPr>
              <a:lnSpc>
                <a:spcPct val="90000"/>
              </a:lnSpc>
            </a:pPr>
            <a:r>
              <a:rPr lang="tr-TR" sz="2400"/>
              <a:t>Çalışanlar arasında takım ruhunun oluşturulması,</a:t>
            </a:r>
          </a:p>
          <a:p>
            <a:pPr>
              <a:lnSpc>
                <a:spcPct val="90000"/>
              </a:lnSpc>
            </a:pPr>
            <a:r>
              <a:rPr lang="tr-TR" sz="2400"/>
              <a:t>İş sonuçlarında sürekli iyileşmenin sağlanması,</a:t>
            </a:r>
          </a:p>
          <a:p>
            <a:pPr>
              <a:lnSpc>
                <a:spcPct val="90000"/>
              </a:lnSpc>
            </a:pPr>
            <a:r>
              <a:rPr lang="tr-TR" sz="2400"/>
              <a:t>Kuruluşun her alanında kalite bilincinin artırılması.</a:t>
            </a:r>
          </a:p>
          <a:p>
            <a:pPr>
              <a:lnSpc>
                <a:spcPct val="90000"/>
              </a:lnSpc>
            </a:pPr>
            <a:endParaRPr lang="tr-TR" sz="2400"/>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187450" y="1052513"/>
            <a:ext cx="7488238" cy="574675"/>
          </a:xfrm>
        </p:spPr>
        <p:txBody>
          <a:bodyPr/>
          <a:lstStyle/>
          <a:p>
            <a:pPr algn="ctr"/>
            <a:r>
              <a:rPr lang="tr-TR" sz="3200" b="1"/>
              <a:t>Modelin Kuruluşa Kazandırdıkları -1</a:t>
            </a:r>
          </a:p>
        </p:txBody>
      </p:sp>
      <p:sp>
        <p:nvSpPr>
          <p:cNvPr id="104451" name="Rectangle 3"/>
          <p:cNvSpPr>
            <a:spLocks noGrp="1" noChangeArrowheads="1"/>
          </p:cNvSpPr>
          <p:nvPr>
            <p:ph type="body" idx="1"/>
          </p:nvPr>
        </p:nvSpPr>
        <p:spPr>
          <a:xfrm>
            <a:off x="1187450" y="2176463"/>
            <a:ext cx="7632700" cy="4132262"/>
          </a:xfrm>
        </p:spPr>
        <p:txBody>
          <a:bodyPr/>
          <a:lstStyle/>
          <a:p>
            <a:pPr>
              <a:lnSpc>
                <a:spcPct val="80000"/>
              </a:lnSpc>
            </a:pPr>
            <a:r>
              <a:rPr lang="tr-TR" sz="2400"/>
              <a:t>Kuruluş içi iletişimin artması</a:t>
            </a:r>
          </a:p>
          <a:p>
            <a:pPr>
              <a:lnSpc>
                <a:spcPct val="80000"/>
              </a:lnSpc>
            </a:pPr>
            <a:r>
              <a:rPr lang="tr-TR" sz="2400"/>
              <a:t>İş sonuçlarında iyileştirmelerin sağlanması</a:t>
            </a:r>
          </a:p>
          <a:p>
            <a:pPr>
              <a:lnSpc>
                <a:spcPct val="80000"/>
              </a:lnSpc>
            </a:pPr>
            <a:r>
              <a:rPr lang="tr-TR" sz="2400"/>
              <a:t>Toplam Kalite araçlarının kullanımının yaygınlaşması</a:t>
            </a:r>
          </a:p>
          <a:p>
            <a:pPr>
              <a:lnSpc>
                <a:spcPct val="80000"/>
              </a:lnSpc>
            </a:pPr>
            <a:r>
              <a:rPr lang="tr-TR" sz="2400"/>
              <a:t>Süreç yaklaşımının benimsenmesi</a:t>
            </a:r>
          </a:p>
          <a:p>
            <a:pPr>
              <a:lnSpc>
                <a:spcPct val="80000"/>
              </a:lnSpc>
            </a:pPr>
            <a:r>
              <a:rPr lang="tr-TR" sz="2400"/>
              <a:t>Kıyaslama tekniğinin yerleşmesi</a:t>
            </a:r>
          </a:p>
          <a:p>
            <a:pPr>
              <a:lnSpc>
                <a:spcPct val="80000"/>
              </a:lnSpc>
            </a:pPr>
            <a:r>
              <a:rPr lang="tr-TR" sz="2400"/>
              <a:t>Bireysellikten takım çalışmasına geçilmesi</a:t>
            </a:r>
          </a:p>
          <a:p>
            <a:pPr>
              <a:lnSpc>
                <a:spcPct val="80000"/>
              </a:lnSpc>
            </a:pPr>
            <a:r>
              <a:rPr lang="tr-TR" sz="2400"/>
              <a:t>Şirket imajının olumlu etkilenmesi</a:t>
            </a:r>
          </a:p>
          <a:p>
            <a:pPr>
              <a:lnSpc>
                <a:spcPct val="80000"/>
              </a:lnSpc>
            </a:pPr>
            <a:r>
              <a:rPr lang="tr-TR" sz="2400"/>
              <a:t>Önceliklerin tanımlanması</a:t>
            </a:r>
          </a:p>
          <a:p>
            <a:pPr>
              <a:lnSpc>
                <a:spcPct val="80000"/>
              </a:lnSpc>
            </a:pPr>
            <a:r>
              <a:rPr lang="tr-TR" sz="2400"/>
              <a:t>Politika ve stratejinin günlük işlere entegrasyonunun sağlanması</a:t>
            </a:r>
          </a:p>
          <a:p>
            <a:pPr>
              <a:lnSpc>
                <a:spcPct val="80000"/>
              </a:lnSpc>
            </a:pPr>
            <a:endParaRPr lang="tr-TR" sz="2400"/>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187450" y="1125538"/>
            <a:ext cx="7416800" cy="574675"/>
          </a:xfrm>
        </p:spPr>
        <p:txBody>
          <a:bodyPr/>
          <a:lstStyle/>
          <a:p>
            <a:pPr algn="ctr"/>
            <a:r>
              <a:rPr lang="tr-TR" sz="3200" b="1"/>
              <a:t>Modelin Kuruluşa Kazandırdıkları-2</a:t>
            </a:r>
          </a:p>
        </p:txBody>
      </p:sp>
      <p:sp>
        <p:nvSpPr>
          <p:cNvPr id="106499" name="Rectangle 3"/>
          <p:cNvSpPr>
            <a:spLocks noGrp="1" noChangeArrowheads="1"/>
          </p:cNvSpPr>
          <p:nvPr>
            <p:ph type="body" idx="1"/>
          </p:nvPr>
        </p:nvSpPr>
        <p:spPr>
          <a:xfrm>
            <a:off x="1116013" y="2276475"/>
            <a:ext cx="7777162" cy="4105275"/>
          </a:xfrm>
        </p:spPr>
        <p:txBody>
          <a:bodyPr/>
          <a:lstStyle/>
          <a:p>
            <a:pPr>
              <a:lnSpc>
                <a:spcPct val="80000"/>
              </a:lnSpc>
            </a:pPr>
            <a:r>
              <a:rPr lang="tr-TR" sz="2400"/>
              <a:t>Politika ve stratejinin günlük işlere entegrasyonunun sağlanması</a:t>
            </a:r>
          </a:p>
          <a:p>
            <a:pPr>
              <a:lnSpc>
                <a:spcPct val="80000"/>
              </a:lnSpc>
            </a:pPr>
            <a:r>
              <a:rPr lang="tr-TR" sz="2400"/>
              <a:t>Yöneticilerin Toplam Kalite yaklaşımını daha iyi benimsemesi</a:t>
            </a:r>
          </a:p>
          <a:p>
            <a:pPr>
              <a:lnSpc>
                <a:spcPct val="80000"/>
              </a:lnSpc>
            </a:pPr>
            <a:r>
              <a:rPr lang="tr-TR" sz="2400"/>
              <a:t>Çalışanların eğitimine verilene önemin artması</a:t>
            </a:r>
          </a:p>
          <a:p>
            <a:pPr>
              <a:lnSpc>
                <a:spcPct val="80000"/>
              </a:lnSpc>
            </a:pPr>
            <a:r>
              <a:rPr lang="tr-TR" sz="2400"/>
              <a:t>Çalışanların memnuniyetinde artış olması</a:t>
            </a:r>
          </a:p>
          <a:p>
            <a:pPr>
              <a:lnSpc>
                <a:spcPct val="80000"/>
              </a:lnSpc>
            </a:pPr>
            <a:r>
              <a:rPr lang="tr-TR" sz="2400"/>
              <a:t>Müşteri memnuniyetinde artış olması</a:t>
            </a:r>
          </a:p>
          <a:p>
            <a:pPr>
              <a:lnSpc>
                <a:spcPct val="80000"/>
              </a:lnSpc>
            </a:pPr>
            <a:r>
              <a:rPr lang="tr-TR" sz="2400"/>
              <a:t>Yöneticilerin örnek model olma eğilimi göstermesi</a:t>
            </a:r>
          </a:p>
          <a:p>
            <a:pPr>
              <a:lnSpc>
                <a:spcPct val="80000"/>
              </a:lnSpc>
            </a:pPr>
            <a:r>
              <a:rPr lang="tr-TR" sz="2400"/>
              <a:t>Kuruluşun kar marjında artış olması</a:t>
            </a:r>
          </a:p>
          <a:p>
            <a:pPr>
              <a:lnSpc>
                <a:spcPct val="80000"/>
              </a:lnSpc>
            </a:pPr>
            <a:r>
              <a:rPr lang="tr-TR" sz="2400"/>
              <a:t>Kuruluşun pazar payında artış olması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1258888" y="1052513"/>
            <a:ext cx="7086600" cy="647700"/>
          </a:xfrm>
        </p:spPr>
        <p:txBody>
          <a:bodyPr/>
          <a:lstStyle/>
          <a:p>
            <a:pPr algn="ctr"/>
            <a:r>
              <a:rPr lang="tr-TR" sz="3200" b="1"/>
              <a:t>RADAR HESAPLAMA METODU</a:t>
            </a:r>
            <a:r>
              <a:rPr lang="tr-TR" sz="3600" b="1"/>
              <a:t> </a:t>
            </a:r>
          </a:p>
        </p:txBody>
      </p:sp>
      <p:grpSp>
        <p:nvGrpSpPr>
          <p:cNvPr id="107531" name="Group 11"/>
          <p:cNvGrpSpPr>
            <a:grpSpLocks/>
          </p:cNvGrpSpPr>
          <p:nvPr/>
        </p:nvGrpSpPr>
        <p:grpSpPr bwMode="auto">
          <a:xfrm>
            <a:off x="2051050" y="2924175"/>
            <a:ext cx="5014913" cy="3060700"/>
            <a:chOff x="1353" y="1633"/>
            <a:chExt cx="2909" cy="1928"/>
          </a:xfrm>
        </p:grpSpPr>
        <p:sp>
          <p:nvSpPr>
            <p:cNvPr id="107525" name="Text Box 5"/>
            <p:cNvSpPr txBox="1">
              <a:spLocks noChangeArrowheads="1"/>
            </p:cNvSpPr>
            <p:nvPr/>
          </p:nvSpPr>
          <p:spPr bwMode="auto">
            <a:xfrm>
              <a:off x="1626" y="1644"/>
              <a:ext cx="2636" cy="1898"/>
            </a:xfrm>
            <a:prstGeom prst="rect">
              <a:avLst/>
            </a:prstGeom>
            <a:noFill/>
            <a:ln w="9525">
              <a:noFill/>
              <a:miter lim="800000"/>
              <a:headEnd/>
              <a:tailEnd/>
            </a:ln>
            <a:effectLst/>
          </p:spPr>
          <p:txBody>
            <a:bodyPr>
              <a:spAutoFit/>
            </a:bodyPr>
            <a:lstStyle/>
            <a:p>
              <a:pPr eaLnBrk="0" hangingPunct="0">
                <a:lnSpc>
                  <a:spcPct val="160000"/>
                </a:lnSpc>
              </a:pPr>
              <a:r>
                <a:rPr kumimoji="0" lang="en-AU" sz="2400">
                  <a:effectLst>
                    <a:outerShdw blurRad="38100" dist="38100" dir="2700000" algn="tl">
                      <a:srgbClr val="000000"/>
                    </a:outerShdw>
                  </a:effectLst>
                  <a:latin typeface="Tahoma" pitchFamily="34" charset="0"/>
                </a:rPr>
                <a:t>esults        -   Sonuçlar</a:t>
              </a:r>
            </a:p>
            <a:p>
              <a:pPr eaLnBrk="0" hangingPunct="0">
                <a:lnSpc>
                  <a:spcPct val="160000"/>
                </a:lnSpc>
              </a:pPr>
              <a:r>
                <a:rPr kumimoji="0" lang="en-AU" sz="2400">
                  <a:effectLst>
                    <a:outerShdw blurRad="38100" dist="38100" dir="2700000" algn="tl">
                      <a:srgbClr val="000000"/>
                    </a:outerShdw>
                  </a:effectLst>
                  <a:latin typeface="Tahoma" pitchFamily="34" charset="0"/>
                </a:rPr>
                <a:t>pproach    </a:t>
              </a:r>
              <a:r>
                <a:rPr kumimoji="0" lang="tr-TR" sz="2400">
                  <a:effectLst>
                    <a:outerShdw blurRad="38100" dist="38100" dir="2700000" algn="tl">
                      <a:srgbClr val="000000"/>
                    </a:outerShdw>
                  </a:effectLst>
                  <a:latin typeface="Tahoma" pitchFamily="34" charset="0"/>
                </a:rPr>
                <a:t> </a:t>
              </a:r>
              <a:r>
                <a:rPr kumimoji="0" lang="en-AU" sz="2400">
                  <a:effectLst>
                    <a:outerShdw blurRad="38100" dist="38100" dir="2700000" algn="tl">
                      <a:srgbClr val="000000"/>
                    </a:outerShdw>
                  </a:effectLst>
                  <a:latin typeface="Tahoma" pitchFamily="34" charset="0"/>
                </a:rPr>
                <a:t>-   Yaklaşım</a:t>
              </a:r>
            </a:p>
            <a:p>
              <a:pPr eaLnBrk="0" hangingPunct="0">
                <a:lnSpc>
                  <a:spcPct val="160000"/>
                </a:lnSpc>
              </a:pPr>
              <a:r>
                <a:rPr kumimoji="0" lang="en-AU" sz="2400">
                  <a:effectLst>
                    <a:outerShdw blurRad="38100" dist="38100" dir="2700000" algn="tl">
                      <a:srgbClr val="000000"/>
                    </a:outerShdw>
                  </a:effectLst>
                  <a:latin typeface="Tahoma" pitchFamily="34" charset="0"/>
                </a:rPr>
                <a:t>eployment </a:t>
              </a:r>
              <a:r>
                <a:rPr kumimoji="0" lang="tr-TR" sz="2400">
                  <a:effectLst>
                    <a:outerShdw blurRad="38100" dist="38100" dir="2700000" algn="tl">
                      <a:srgbClr val="000000"/>
                    </a:outerShdw>
                  </a:effectLst>
                  <a:latin typeface="Tahoma" pitchFamily="34" charset="0"/>
                </a:rPr>
                <a:t> </a:t>
              </a:r>
              <a:r>
                <a:rPr kumimoji="0" lang="en-AU" sz="2400">
                  <a:effectLst>
                    <a:outerShdw blurRad="38100" dist="38100" dir="2700000" algn="tl">
                      <a:srgbClr val="000000"/>
                    </a:outerShdw>
                  </a:effectLst>
                  <a:latin typeface="Tahoma" pitchFamily="34" charset="0"/>
                </a:rPr>
                <a:t>-   Yayılım </a:t>
              </a:r>
            </a:p>
            <a:p>
              <a:pPr eaLnBrk="0" hangingPunct="0">
                <a:lnSpc>
                  <a:spcPct val="160000"/>
                </a:lnSpc>
              </a:pPr>
              <a:r>
                <a:rPr kumimoji="0" lang="en-AU" sz="2400">
                  <a:effectLst>
                    <a:outerShdw blurRad="38100" dist="38100" dir="2700000" algn="tl">
                      <a:srgbClr val="000000"/>
                    </a:outerShdw>
                  </a:effectLst>
                  <a:latin typeface="Tahoma" pitchFamily="34" charset="0"/>
                </a:rPr>
                <a:t>ssessment  -   Değerlendirme   </a:t>
              </a:r>
            </a:p>
            <a:p>
              <a:pPr eaLnBrk="0" hangingPunct="0">
                <a:lnSpc>
                  <a:spcPct val="160000"/>
                </a:lnSpc>
              </a:pPr>
              <a:r>
                <a:rPr kumimoji="0" lang="en-AU" sz="2400">
                  <a:effectLst>
                    <a:outerShdw blurRad="38100" dist="38100" dir="2700000" algn="tl">
                      <a:srgbClr val="000000"/>
                    </a:outerShdw>
                  </a:effectLst>
                  <a:latin typeface="Tahoma" pitchFamily="34" charset="0"/>
                </a:rPr>
                <a:t>eview        -   Gözden geçirme</a:t>
              </a:r>
              <a:r>
                <a:rPr kumimoji="0" lang="en-AU" sz="2400" b="1">
                  <a:effectLst>
                    <a:outerShdw blurRad="38100" dist="38100" dir="2700000" algn="tl">
                      <a:srgbClr val="000000"/>
                    </a:outerShdw>
                  </a:effectLst>
                  <a:latin typeface="Times New Roman" charset="0"/>
                </a:rPr>
                <a:t>  </a:t>
              </a:r>
            </a:p>
          </p:txBody>
        </p:sp>
        <p:sp>
          <p:nvSpPr>
            <p:cNvPr id="107526" name="Rectangle 6"/>
            <p:cNvSpPr>
              <a:spLocks noChangeArrowheads="1"/>
            </p:cNvSpPr>
            <p:nvPr/>
          </p:nvSpPr>
          <p:spPr bwMode="auto">
            <a:xfrm>
              <a:off x="1353" y="1633"/>
              <a:ext cx="340" cy="480"/>
            </a:xfrm>
            <a:prstGeom prst="rect">
              <a:avLst/>
            </a:prstGeom>
            <a:noFill/>
            <a:ln w="25400">
              <a:noFill/>
              <a:miter lim="800000"/>
              <a:headEnd type="none" w="sm" len="sm"/>
              <a:tailEnd type="none" w="sm" len="sm"/>
            </a:ln>
            <a:effectLst/>
          </p:spPr>
          <p:txBody>
            <a:bodyPr wrap="none">
              <a:spAutoFit/>
            </a:bodyPr>
            <a:lstStyle/>
            <a:p>
              <a:pPr algn="ctr"/>
              <a:r>
                <a:rPr kumimoji="0" lang="en-AU" sz="4400" b="1">
                  <a:solidFill>
                    <a:schemeClr val="tx2"/>
                  </a:solidFill>
                  <a:effectLst>
                    <a:outerShdw blurRad="38100" dist="38100" dir="2700000" algn="tl">
                      <a:srgbClr val="000000"/>
                    </a:outerShdw>
                  </a:effectLst>
                  <a:latin typeface="Times New Roman" charset="0"/>
                </a:rPr>
                <a:t>R</a:t>
              </a:r>
            </a:p>
          </p:txBody>
        </p:sp>
        <p:sp>
          <p:nvSpPr>
            <p:cNvPr id="107527" name="Rectangle 7"/>
            <p:cNvSpPr>
              <a:spLocks noChangeArrowheads="1"/>
            </p:cNvSpPr>
            <p:nvPr/>
          </p:nvSpPr>
          <p:spPr bwMode="auto">
            <a:xfrm>
              <a:off x="1367" y="2016"/>
              <a:ext cx="340" cy="480"/>
            </a:xfrm>
            <a:prstGeom prst="rect">
              <a:avLst/>
            </a:prstGeom>
            <a:noFill/>
            <a:ln w="25400">
              <a:noFill/>
              <a:miter lim="800000"/>
              <a:headEnd type="none" w="sm" len="sm"/>
              <a:tailEnd type="none" w="sm" len="sm"/>
            </a:ln>
            <a:effectLst/>
          </p:spPr>
          <p:txBody>
            <a:bodyPr wrap="none">
              <a:spAutoFit/>
            </a:bodyPr>
            <a:lstStyle/>
            <a:p>
              <a:pPr algn="ctr"/>
              <a:r>
                <a:rPr kumimoji="0" lang="en-AU" sz="4400" b="1">
                  <a:solidFill>
                    <a:schemeClr val="tx2"/>
                  </a:solidFill>
                  <a:effectLst>
                    <a:outerShdw blurRad="38100" dist="38100" dir="2700000" algn="tl">
                      <a:srgbClr val="000000"/>
                    </a:outerShdw>
                  </a:effectLst>
                  <a:latin typeface="Times New Roman" charset="0"/>
                </a:rPr>
                <a:t>A</a:t>
              </a:r>
            </a:p>
          </p:txBody>
        </p:sp>
        <p:sp>
          <p:nvSpPr>
            <p:cNvPr id="107528" name="Rectangle 8"/>
            <p:cNvSpPr>
              <a:spLocks noChangeArrowheads="1"/>
            </p:cNvSpPr>
            <p:nvPr/>
          </p:nvSpPr>
          <p:spPr bwMode="auto">
            <a:xfrm>
              <a:off x="1367" y="2381"/>
              <a:ext cx="340" cy="480"/>
            </a:xfrm>
            <a:prstGeom prst="rect">
              <a:avLst/>
            </a:prstGeom>
            <a:noFill/>
            <a:ln w="25400">
              <a:noFill/>
              <a:miter lim="800000"/>
              <a:headEnd type="none" w="sm" len="sm"/>
              <a:tailEnd type="none" w="sm" len="sm"/>
            </a:ln>
            <a:effectLst/>
          </p:spPr>
          <p:txBody>
            <a:bodyPr wrap="none">
              <a:spAutoFit/>
            </a:bodyPr>
            <a:lstStyle/>
            <a:p>
              <a:pPr algn="ctr"/>
              <a:r>
                <a:rPr kumimoji="0" lang="en-AU" sz="4400" b="1">
                  <a:solidFill>
                    <a:schemeClr val="tx2"/>
                  </a:solidFill>
                  <a:effectLst>
                    <a:outerShdw blurRad="38100" dist="38100" dir="2700000" algn="tl">
                      <a:srgbClr val="000000"/>
                    </a:outerShdw>
                  </a:effectLst>
                  <a:latin typeface="Times New Roman" charset="0"/>
                </a:rPr>
                <a:t>D</a:t>
              </a:r>
            </a:p>
          </p:txBody>
        </p:sp>
        <p:sp>
          <p:nvSpPr>
            <p:cNvPr id="107529" name="Rectangle 9"/>
            <p:cNvSpPr>
              <a:spLocks noChangeArrowheads="1"/>
            </p:cNvSpPr>
            <p:nvPr/>
          </p:nvSpPr>
          <p:spPr bwMode="auto">
            <a:xfrm>
              <a:off x="1367" y="2717"/>
              <a:ext cx="340" cy="480"/>
            </a:xfrm>
            <a:prstGeom prst="rect">
              <a:avLst/>
            </a:prstGeom>
            <a:noFill/>
            <a:ln w="25400">
              <a:noFill/>
              <a:miter lim="800000"/>
              <a:headEnd type="none" w="sm" len="sm"/>
              <a:tailEnd type="none" w="sm" len="sm"/>
            </a:ln>
            <a:effectLst/>
          </p:spPr>
          <p:txBody>
            <a:bodyPr wrap="none">
              <a:spAutoFit/>
            </a:bodyPr>
            <a:lstStyle/>
            <a:p>
              <a:pPr algn="ctr"/>
              <a:r>
                <a:rPr kumimoji="0" lang="en-AU" sz="4400" b="1">
                  <a:solidFill>
                    <a:schemeClr val="tx2"/>
                  </a:solidFill>
                  <a:effectLst>
                    <a:outerShdw blurRad="38100" dist="38100" dir="2700000" algn="tl">
                      <a:srgbClr val="000000"/>
                    </a:outerShdw>
                  </a:effectLst>
                  <a:latin typeface="Times New Roman" charset="0"/>
                </a:rPr>
                <a:t>A</a:t>
              </a:r>
            </a:p>
          </p:txBody>
        </p:sp>
        <p:sp>
          <p:nvSpPr>
            <p:cNvPr id="107530" name="Rectangle 10"/>
            <p:cNvSpPr>
              <a:spLocks noChangeArrowheads="1"/>
            </p:cNvSpPr>
            <p:nvPr/>
          </p:nvSpPr>
          <p:spPr bwMode="auto">
            <a:xfrm>
              <a:off x="1353" y="3081"/>
              <a:ext cx="340" cy="480"/>
            </a:xfrm>
            <a:prstGeom prst="rect">
              <a:avLst/>
            </a:prstGeom>
            <a:noFill/>
            <a:ln w="25400">
              <a:noFill/>
              <a:miter lim="800000"/>
              <a:headEnd type="none" w="sm" len="sm"/>
              <a:tailEnd type="none" w="sm" len="sm"/>
            </a:ln>
            <a:effectLst/>
          </p:spPr>
          <p:txBody>
            <a:bodyPr wrap="none">
              <a:spAutoFit/>
            </a:bodyPr>
            <a:lstStyle/>
            <a:p>
              <a:pPr algn="ctr"/>
              <a:r>
                <a:rPr kumimoji="0" lang="en-AU" sz="4400" b="1">
                  <a:solidFill>
                    <a:schemeClr val="tx2"/>
                  </a:solidFill>
                  <a:effectLst>
                    <a:outerShdw blurRad="38100" dist="38100" dir="2700000" algn="tl">
                      <a:srgbClr val="000000"/>
                    </a:outerShdw>
                  </a:effectLst>
                  <a:latin typeface="Times New Roman" charset="0"/>
                </a:rPr>
                <a:t>R</a:t>
              </a:r>
            </a:p>
          </p:txBody>
        </p:sp>
      </p:grpSp>
      <p:sp>
        <p:nvSpPr>
          <p:cNvPr id="107532" name="Text Box 12"/>
          <p:cNvSpPr txBox="1">
            <a:spLocks noChangeArrowheads="1"/>
          </p:cNvSpPr>
          <p:nvPr/>
        </p:nvSpPr>
        <p:spPr bwMode="auto">
          <a:xfrm>
            <a:off x="1116013" y="2349500"/>
            <a:ext cx="5943600" cy="519113"/>
          </a:xfrm>
          <a:prstGeom prst="rect">
            <a:avLst/>
          </a:prstGeom>
          <a:noFill/>
          <a:ln w="9525">
            <a:noFill/>
            <a:miter lim="800000"/>
            <a:headEnd/>
            <a:tailEnd/>
          </a:ln>
          <a:effectLst/>
        </p:spPr>
        <p:txBody>
          <a:bodyPr>
            <a:spAutoFit/>
          </a:bodyPr>
          <a:lstStyle/>
          <a:p>
            <a:pPr algn="ctr" eaLnBrk="0" hangingPunct="0"/>
            <a:r>
              <a:rPr kumimoji="0" lang="en-AU" sz="2800" b="1">
                <a:solidFill>
                  <a:schemeClr val="accent2"/>
                </a:solidFill>
                <a:latin typeface="Tahoma" pitchFamily="34" charset="0"/>
              </a:rPr>
              <a:t>RADAR YAKLAŞIMI</a:t>
            </a:r>
            <a:r>
              <a:rPr kumimoji="0" lang="en-AU" sz="2800" b="1">
                <a:solidFill>
                  <a:srgbClr val="FFFF00"/>
                </a:solidFill>
                <a:latin typeface="Tahoma" pitchFamily="34" charset="0"/>
              </a:rPr>
              <a:t>  </a:t>
            </a:r>
          </a:p>
        </p:txBody>
      </p:sp>
      <p:sp>
        <p:nvSpPr>
          <p:cNvPr id="11" name="10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38" name="Rectangle 46"/>
          <p:cNvSpPr>
            <a:spLocks noGrp="1" noChangeArrowheads="1"/>
          </p:cNvSpPr>
          <p:nvPr>
            <p:ph type="title"/>
          </p:nvPr>
        </p:nvSpPr>
        <p:spPr>
          <a:xfrm>
            <a:off x="1258888" y="1052513"/>
            <a:ext cx="7632700" cy="576262"/>
          </a:xfrm>
        </p:spPr>
        <p:txBody>
          <a:bodyPr/>
          <a:lstStyle/>
          <a:p>
            <a:pPr algn="ctr"/>
            <a:r>
              <a:rPr lang="tr-TR" sz="3200" b="1"/>
              <a:t>RADAR BOYUTLARI ve UNSURLARI</a:t>
            </a:r>
          </a:p>
        </p:txBody>
      </p:sp>
      <p:graphicFrame>
        <p:nvGraphicFramePr>
          <p:cNvPr id="110637" name="Group 45"/>
          <p:cNvGraphicFramePr>
            <a:graphicFrameLocks noGrp="1"/>
          </p:cNvGraphicFramePr>
          <p:nvPr>
            <p:ph idx="4294967295"/>
          </p:nvPr>
        </p:nvGraphicFramePr>
        <p:xfrm>
          <a:off x="1258888" y="1844675"/>
          <a:ext cx="7086600" cy="4807268"/>
        </p:xfrm>
        <a:graphic>
          <a:graphicData uri="http://schemas.openxmlformats.org/drawingml/2006/table">
            <a:tbl>
              <a:tblPr/>
              <a:tblGrid>
                <a:gridCol w="3543300"/>
                <a:gridCol w="3543300"/>
              </a:tblGrid>
              <a:tr h="576263">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Boyutlar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Unsurlar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Sonuçlar</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endParaRPr kumimoji="0" lang="tr-TR" sz="24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Eğilimler</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Hedefler</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Karşılaştırmalar</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Yaklaşımdan kaynaklanma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4225">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Yaklaşım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Sağlam temelli</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Bütünleşik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55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Yayılım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Uygulama</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Sistematiklik</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None/>
                        <a:tabLst/>
                      </a:pPr>
                      <a:r>
                        <a:rPr kumimoji="0" lang="tr-TR" sz="2400" b="1" i="0" u="none" strike="noStrike" cap="none" normalizeH="0" baseline="0" smtClean="0">
                          <a:ln>
                            <a:noFill/>
                          </a:ln>
                          <a:solidFill>
                            <a:schemeClr val="tx1"/>
                          </a:solidFill>
                          <a:effectLst/>
                          <a:latin typeface="Tahoma" pitchFamily="34" charset="0"/>
                        </a:rPr>
                        <a:t>Değerlendirme ve Gözden Geçirme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Ölçme</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Öğrenme</a:t>
                      </a:r>
                    </a:p>
                    <a:p>
                      <a:pPr marL="0" marR="0" lvl="0" indent="0" algn="l" defTabSz="914400" rtl="0" eaLnBrk="1" fontAlgn="base" latinLnBrk="0" hangingPunct="1">
                        <a:lnSpc>
                          <a:spcPct val="100000"/>
                        </a:lnSpc>
                        <a:spcBef>
                          <a:spcPct val="20000"/>
                        </a:spcBef>
                        <a:spcAft>
                          <a:spcPct val="0"/>
                        </a:spcAft>
                        <a:buClr>
                          <a:schemeClr val="accent2"/>
                        </a:buClr>
                        <a:buSzPct val="75000"/>
                        <a:buFont typeface="Wingdings" pitchFamily="2" charset="2"/>
                        <a:buChar char="n"/>
                        <a:tabLst/>
                      </a:pPr>
                      <a:r>
                        <a:rPr kumimoji="0" lang="tr-TR" sz="2000" b="0" i="0" u="none" strike="noStrike" cap="none" normalizeH="0" baseline="0" smtClean="0">
                          <a:ln>
                            <a:noFill/>
                          </a:ln>
                          <a:solidFill>
                            <a:schemeClr val="tx1"/>
                          </a:solidFill>
                          <a:effectLst/>
                          <a:latin typeface="Tahoma" pitchFamily="34" charset="0"/>
                        </a:rPr>
                        <a:t>İyileştirme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58888" y="1412875"/>
            <a:ext cx="7086600" cy="625475"/>
          </a:xfrm>
          <a:noFill/>
          <a:ln/>
        </p:spPr>
        <p:txBody>
          <a:bodyPr lIns="90488" tIns="44450" rIns="90488" bIns="44450" anchor="t"/>
          <a:lstStyle/>
          <a:p>
            <a:pPr eaLnBrk="0" hangingPunct="0">
              <a:lnSpc>
                <a:spcPct val="90000"/>
              </a:lnSpc>
            </a:pPr>
            <a:r>
              <a:rPr lang="tr-TR" sz="3200" b="1"/>
              <a:t>DÜNYADAKİ KALİTE ÖDÜLLERİ</a:t>
            </a:r>
          </a:p>
        </p:txBody>
      </p:sp>
      <p:sp>
        <p:nvSpPr>
          <p:cNvPr id="24579" name="Rectangle 3"/>
          <p:cNvSpPr>
            <a:spLocks noGrp="1" noChangeArrowheads="1"/>
          </p:cNvSpPr>
          <p:nvPr>
            <p:ph type="body" idx="1"/>
          </p:nvPr>
        </p:nvSpPr>
        <p:spPr>
          <a:xfrm>
            <a:off x="827088" y="3429000"/>
            <a:ext cx="7632700" cy="2736850"/>
          </a:xfrm>
          <a:noFill/>
          <a:ln/>
        </p:spPr>
        <p:txBody>
          <a:bodyPr lIns="90488" tIns="44450" rIns="90488" bIns="44450"/>
          <a:lstStyle/>
          <a:p>
            <a:pPr eaLnBrk="0" hangingPunct="0">
              <a:lnSpc>
                <a:spcPct val="80000"/>
              </a:lnSpc>
            </a:pPr>
            <a:r>
              <a:rPr lang="tr-TR" sz="2400"/>
              <a:t>Deming Ödülü – 1951 – Japonya 					    </a:t>
            </a:r>
          </a:p>
          <a:p>
            <a:pPr eaLnBrk="0" hangingPunct="0">
              <a:lnSpc>
                <a:spcPct val="80000"/>
              </a:lnSpc>
            </a:pPr>
            <a:r>
              <a:rPr lang="tr-TR" sz="2400"/>
              <a:t>Malcolm Baldrige Ulusal Kalite Ödülü – 1987 – ABD</a:t>
            </a:r>
          </a:p>
          <a:p>
            <a:pPr eaLnBrk="0" hangingPunct="0">
              <a:lnSpc>
                <a:spcPct val="80000"/>
              </a:lnSpc>
            </a:pPr>
            <a:endParaRPr lang="tr-TR" sz="2400"/>
          </a:p>
          <a:p>
            <a:pPr eaLnBrk="0" hangingPunct="0">
              <a:lnSpc>
                <a:spcPct val="80000"/>
              </a:lnSpc>
            </a:pPr>
            <a:r>
              <a:rPr lang="tr-TR" sz="2400"/>
              <a:t>Avrupa Kalite Ödülü – 1992 </a:t>
            </a:r>
          </a:p>
          <a:p>
            <a:pPr eaLnBrk="0" hangingPunct="0">
              <a:lnSpc>
                <a:spcPct val="80000"/>
              </a:lnSpc>
            </a:pPr>
            <a:endParaRPr lang="tr-TR" sz="2400"/>
          </a:p>
          <a:p>
            <a:pPr eaLnBrk="0" hangingPunct="0">
              <a:lnSpc>
                <a:spcPct val="80000"/>
              </a:lnSpc>
            </a:pPr>
            <a:r>
              <a:rPr lang="tr-TR" sz="2400"/>
              <a:t>Ulusal Kalite Ödülü - 1993	     			</a:t>
            </a:r>
          </a:p>
        </p:txBody>
      </p:sp>
      <p:graphicFrame>
        <p:nvGraphicFramePr>
          <p:cNvPr id="24580" name="Object 4">
            <a:hlinkClick r:id="" action="ppaction://ole?verb=0"/>
          </p:cNvPr>
          <p:cNvGraphicFramePr>
            <a:graphicFrameLocks/>
          </p:cNvGraphicFramePr>
          <p:nvPr/>
        </p:nvGraphicFramePr>
        <p:xfrm>
          <a:off x="6227763" y="2133600"/>
          <a:ext cx="1857375" cy="1728788"/>
        </p:xfrm>
        <a:graphic>
          <a:graphicData uri="http://schemas.openxmlformats.org/presentationml/2006/ole">
            <p:oleObj spid="_x0000_s24580" name="Clip" r:id="rId4" imgW="1625400" imgH="1909440" progId="">
              <p:embed/>
            </p:oleObj>
          </a:graphicData>
        </a:graphic>
      </p:graphicFrame>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403350" y="981075"/>
            <a:ext cx="7086600" cy="1079500"/>
          </a:xfrm>
        </p:spPr>
        <p:txBody>
          <a:bodyPr/>
          <a:lstStyle/>
          <a:p>
            <a:pPr algn="ctr"/>
            <a:r>
              <a:rPr lang="tr-TR" sz="3200" b="1"/>
              <a:t>ÖDÜL MODELLERİNİN KARŞILAŞTIRILMASI</a:t>
            </a:r>
          </a:p>
        </p:txBody>
      </p:sp>
      <p:sp>
        <p:nvSpPr>
          <p:cNvPr id="96259" name="Rectangle 3"/>
          <p:cNvSpPr>
            <a:spLocks noGrp="1" noChangeArrowheads="1"/>
          </p:cNvSpPr>
          <p:nvPr>
            <p:ph type="body" idx="1"/>
          </p:nvPr>
        </p:nvSpPr>
        <p:spPr/>
        <p:txBody>
          <a:bodyPr/>
          <a:lstStyle/>
          <a:p>
            <a:endParaRPr lang="tr-TR"/>
          </a:p>
        </p:txBody>
      </p:sp>
      <p:pic>
        <p:nvPicPr>
          <p:cNvPr id="96260" name="Picture 4"/>
          <p:cNvPicPr>
            <a:picLocks noChangeAspect="1" noChangeArrowheads="1"/>
          </p:cNvPicPr>
          <p:nvPr/>
        </p:nvPicPr>
        <p:blipFill>
          <a:blip r:embed="rId2" cstate="print"/>
          <a:srcRect/>
          <a:stretch>
            <a:fillRect/>
          </a:stretch>
        </p:blipFill>
        <p:spPr bwMode="auto">
          <a:xfrm>
            <a:off x="539750" y="2349500"/>
            <a:ext cx="8208963" cy="3959225"/>
          </a:xfrm>
          <a:prstGeom prst="rect">
            <a:avLst/>
          </a:prstGeom>
          <a:noFill/>
        </p:spPr>
      </p:pic>
      <p:sp>
        <p:nvSpPr>
          <p:cNvPr id="5" name="4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331913" y="1341438"/>
            <a:ext cx="6562725" cy="652462"/>
          </a:xfrm>
          <a:noFill/>
          <a:ln/>
        </p:spPr>
        <p:txBody>
          <a:bodyPr lIns="90488" tIns="44450" rIns="90488" bIns="44450" anchor="t"/>
          <a:lstStyle/>
          <a:p>
            <a:pPr eaLnBrk="0" hangingPunct="0">
              <a:lnSpc>
                <a:spcPct val="90000"/>
              </a:lnSpc>
            </a:pPr>
            <a:r>
              <a:rPr lang="en-US" sz="3200" b="1"/>
              <a:t> ÖDÜL KATEGORİLERİ</a:t>
            </a:r>
            <a:endParaRPr lang="tr-TR" sz="3200" b="1"/>
          </a:p>
        </p:txBody>
      </p:sp>
      <p:sp>
        <p:nvSpPr>
          <p:cNvPr id="28675" name="Rectangle 3"/>
          <p:cNvSpPr>
            <a:spLocks noGrp="1" noChangeArrowheads="1"/>
          </p:cNvSpPr>
          <p:nvPr>
            <p:ph type="body" idx="1"/>
          </p:nvPr>
        </p:nvSpPr>
        <p:spPr>
          <a:xfrm>
            <a:off x="1403350" y="2205038"/>
            <a:ext cx="6121400" cy="3671887"/>
          </a:xfrm>
          <a:noFill/>
          <a:ln/>
        </p:spPr>
        <p:txBody>
          <a:bodyPr lIns="90488" tIns="44450" rIns="90488" bIns="44450"/>
          <a:lstStyle/>
          <a:p>
            <a:pPr>
              <a:lnSpc>
                <a:spcPct val="68000"/>
              </a:lnSpc>
            </a:pPr>
            <a:r>
              <a:rPr lang="tr-TR" sz="2200"/>
              <a:t>İşletme Kategorileri</a:t>
            </a:r>
          </a:p>
          <a:p>
            <a:pPr lvl="1">
              <a:lnSpc>
                <a:spcPct val="68000"/>
              </a:lnSpc>
              <a:spcAft>
                <a:spcPct val="10000"/>
              </a:spcAft>
            </a:pPr>
            <a:r>
              <a:rPr lang="tr-TR" sz="2000"/>
              <a:t>Büyük Ölçekli İşletmeler (BÖİ)</a:t>
            </a:r>
          </a:p>
          <a:p>
            <a:pPr lvl="1">
              <a:lnSpc>
                <a:spcPct val="68000"/>
              </a:lnSpc>
              <a:spcAft>
                <a:spcPct val="10000"/>
              </a:spcAft>
            </a:pPr>
            <a:r>
              <a:rPr lang="tr-TR" sz="2000"/>
              <a:t>Operasyonel Birimler </a:t>
            </a:r>
          </a:p>
          <a:p>
            <a:pPr lvl="1">
              <a:lnSpc>
                <a:spcPct val="68000"/>
              </a:lnSpc>
              <a:spcAft>
                <a:spcPct val="10000"/>
              </a:spcAft>
            </a:pPr>
            <a:r>
              <a:rPr lang="tr-TR" sz="2000"/>
              <a:t>Bağımsız KOBİ</a:t>
            </a:r>
          </a:p>
          <a:p>
            <a:pPr lvl="1">
              <a:lnSpc>
                <a:spcPct val="68000"/>
              </a:lnSpc>
              <a:spcAft>
                <a:spcPct val="10000"/>
              </a:spcAft>
            </a:pPr>
            <a:r>
              <a:rPr lang="tr-TR" sz="2000"/>
              <a:t>Bağlı KOBİ </a:t>
            </a:r>
          </a:p>
          <a:p>
            <a:pPr>
              <a:lnSpc>
                <a:spcPct val="68000"/>
              </a:lnSpc>
              <a:spcAft>
                <a:spcPct val="10000"/>
              </a:spcAft>
              <a:buFont typeface="Wingdings" pitchFamily="2" charset="2"/>
              <a:buNone/>
            </a:pPr>
            <a:endParaRPr lang="tr-TR" sz="2200"/>
          </a:p>
          <a:p>
            <a:pPr>
              <a:lnSpc>
                <a:spcPct val="68000"/>
              </a:lnSpc>
              <a:spcAft>
                <a:spcPct val="10000"/>
              </a:spcAft>
            </a:pPr>
            <a:r>
              <a:rPr lang="tr-TR" sz="2200"/>
              <a:t>Kamu Sektörü</a:t>
            </a:r>
          </a:p>
          <a:p>
            <a:pPr lvl="1">
              <a:lnSpc>
                <a:spcPct val="68000"/>
              </a:lnSpc>
              <a:spcAft>
                <a:spcPct val="10000"/>
              </a:spcAft>
            </a:pPr>
            <a:r>
              <a:rPr lang="tr-TR" sz="2000"/>
              <a:t>Eğitim Sektörü </a:t>
            </a:r>
          </a:p>
          <a:p>
            <a:pPr lvl="1">
              <a:lnSpc>
                <a:spcPct val="68000"/>
              </a:lnSpc>
              <a:spcAft>
                <a:spcPct val="10000"/>
              </a:spcAft>
            </a:pPr>
            <a:r>
              <a:rPr lang="tr-TR" sz="2000"/>
              <a:t>Sağlık Sektörü</a:t>
            </a:r>
          </a:p>
          <a:p>
            <a:pPr lvl="1">
              <a:lnSpc>
                <a:spcPct val="68000"/>
              </a:lnSpc>
              <a:spcAft>
                <a:spcPct val="10000"/>
              </a:spcAft>
            </a:pPr>
            <a:r>
              <a:rPr lang="tr-TR" sz="2000"/>
              <a:t>Kamu Yönetimi ve Hizmetleri</a:t>
            </a:r>
          </a:p>
          <a:p>
            <a:pPr>
              <a:lnSpc>
                <a:spcPct val="68000"/>
              </a:lnSpc>
              <a:spcAft>
                <a:spcPct val="10000"/>
              </a:spcAft>
              <a:buFont typeface="Wingdings" pitchFamily="2" charset="2"/>
              <a:buNone/>
            </a:pPr>
            <a:endParaRPr lang="tr-TR" sz="2200"/>
          </a:p>
          <a:p>
            <a:pPr>
              <a:lnSpc>
                <a:spcPct val="68000"/>
              </a:lnSpc>
              <a:spcAft>
                <a:spcPct val="10000"/>
              </a:spcAft>
            </a:pPr>
            <a:r>
              <a:rPr lang="tr-TR" sz="2200"/>
              <a:t>Sivil Toplum Kuruluşları ( STK) </a:t>
            </a:r>
          </a:p>
          <a:p>
            <a:pPr>
              <a:lnSpc>
                <a:spcPct val="68000"/>
              </a:lnSpc>
              <a:buFont typeface="Wingdings" pitchFamily="2" charset="2"/>
              <a:buNone/>
            </a:pPr>
            <a:r>
              <a:rPr lang="tr-TR" sz="2200"/>
              <a:t>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rand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1331913" y="1125538"/>
            <a:ext cx="7086600" cy="696912"/>
          </a:xfrm>
          <a:noFill/>
          <a:ln/>
        </p:spPr>
        <p:txBody>
          <a:bodyPr lIns="92075" tIns="46038" rIns="92075" bIns="46038" anchor="t"/>
          <a:lstStyle/>
          <a:p>
            <a:pPr algn="ctr">
              <a:lnSpc>
                <a:spcPct val="90000"/>
              </a:lnSpc>
            </a:pPr>
            <a:r>
              <a:rPr lang="tr-TR" sz="3200" b="1"/>
              <a:t>MODELİN ORTAYA ÇIKIŞI</a:t>
            </a:r>
            <a:endParaRPr lang="en-AU" sz="3200" b="1"/>
          </a:p>
        </p:txBody>
      </p:sp>
      <p:sp>
        <p:nvSpPr>
          <p:cNvPr id="34819" name="Rectangle 3"/>
          <p:cNvSpPr>
            <a:spLocks noGrp="1" noChangeArrowheads="1"/>
          </p:cNvSpPr>
          <p:nvPr>
            <p:ph type="body" idx="1"/>
          </p:nvPr>
        </p:nvSpPr>
        <p:spPr>
          <a:xfrm>
            <a:off x="1116013" y="1533525"/>
            <a:ext cx="7704137" cy="4848225"/>
          </a:xfrm>
          <a:noFill/>
          <a:ln/>
        </p:spPr>
        <p:txBody>
          <a:bodyPr lIns="92075" tIns="46038" rIns="92075" bIns="46038"/>
          <a:lstStyle/>
          <a:p>
            <a:pPr>
              <a:lnSpc>
                <a:spcPct val="90000"/>
              </a:lnSpc>
              <a:buFont typeface="Wingdings" pitchFamily="2" charset="2"/>
              <a:buNone/>
            </a:pPr>
            <a:endParaRPr lang="en-AU" sz="3200"/>
          </a:p>
          <a:p>
            <a:pPr>
              <a:lnSpc>
                <a:spcPct val="90000"/>
              </a:lnSpc>
            </a:pPr>
            <a:r>
              <a:rPr lang="en-AU"/>
              <a:t>1988’de </a:t>
            </a:r>
            <a:r>
              <a:rPr lang="tr-TR"/>
              <a:t>“Avrupa Kalite Yönetimi Vakfı” </a:t>
            </a:r>
            <a:r>
              <a:rPr lang="en-AU"/>
              <a:t>14 üye ile kuruldu.</a:t>
            </a:r>
            <a:endParaRPr lang="tr-TR"/>
          </a:p>
          <a:p>
            <a:r>
              <a:rPr lang="tr-TR"/>
              <a:t>Misyonu; </a:t>
            </a:r>
          </a:p>
          <a:p>
            <a:pPr>
              <a:buFont typeface="Wingdings" pitchFamily="2" charset="2"/>
              <a:buNone/>
            </a:pPr>
            <a:r>
              <a:rPr lang="tr-TR"/>
              <a:t>	“Avrupa’daki kuruluşların sürdürülebilir mükemmelliğini sağlayabilmek için itici güç olmak.” </a:t>
            </a:r>
          </a:p>
          <a:p>
            <a:r>
              <a:rPr lang="tr-TR"/>
              <a:t>Vizyonu; </a:t>
            </a:r>
          </a:p>
          <a:p>
            <a:pPr>
              <a:buFont typeface="Wingdings" pitchFamily="2" charset="2"/>
              <a:buNone/>
            </a:pPr>
            <a:r>
              <a:rPr lang="tr-TR"/>
              <a:t>	“Avrupa’daki kuruluşların mükemmel olduğu bir dünya”</a:t>
            </a:r>
            <a:endParaRPr lang="en-AU"/>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619250" y="1052513"/>
            <a:ext cx="7086600" cy="720725"/>
          </a:xfrm>
        </p:spPr>
        <p:txBody>
          <a:bodyPr/>
          <a:lstStyle/>
          <a:p>
            <a:pPr algn="ctr"/>
            <a:r>
              <a:rPr lang="tr-TR" sz="3200" b="1"/>
              <a:t>MODELİN ORTAYA ÇIKIŞI - 2</a:t>
            </a:r>
          </a:p>
        </p:txBody>
      </p:sp>
      <p:sp>
        <p:nvSpPr>
          <p:cNvPr id="37891" name="Rectangle 3"/>
          <p:cNvSpPr>
            <a:spLocks noGrp="1" noChangeArrowheads="1"/>
          </p:cNvSpPr>
          <p:nvPr>
            <p:ph type="body" idx="1"/>
          </p:nvPr>
        </p:nvSpPr>
        <p:spPr>
          <a:xfrm>
            <a:off x="971550" y="2133600"/>
            <a:ext cx="7632700" cy="4175125"/>
          </a:xfrm>
        </p:spPr>
        <p:txBody>
          <a:bodyPr/>
          <a:lstStyle/>
          <a:p>
            <a:r>
              <a:rPr lang="tr-TR" sz="2600"/>
              <a:t>1992 - “İş Mükemmelliği Modeli” geliştirildi. </a:t>
            </a:r>
          </a:p>
          <a:p>
            <a:r>
              <a:rPr lang="tr-TR" sz="2600"/>
              <a:t>Bu model;</a:t>
            </a:r>
          </a:p>
          <a:p>
            <a:pPr>
              <a:buFont typeface="Wingdings" pitchFamily="2" charset="2"/>
              <a:buNone/>
            </a:pPr>
            <a:r>
              <a:rPr lang="tr-TR" sz="2600"/>
              <a:t>	müşteri tatmini, çalışanların tatmini ve toplum üzerindeki etki konularındaki başarının, politika ve stratejilerin, çalışanların, kaynakların ve süreçlerin uygun bir liderlik anlayışıyla yönlendirilmesi ile sağlanabileceğini ve böylece iş sonuçlarında mükemmelliğe ulaşılabileceğini vurgulamaktadır. </a:t>
            </a:r>
          </a:p>
        </p:txBody>
      </p:sp>
      <p:sp>
        <p:nvSpPr>
          <p:cNvPr id="4" name="3 Veri Yer Tutucusu"/>
          <p:cNvSpPr>
            <a:spLocks noGrp="1"/>
          </p:cNvSpPr>
          <p:nvPr>
            <p:ph type="dt" sz="half" idx="10"/>
          </p:nvPr>
        </p:nvSpPr>
        <p:spPr/>
        <p:txBody>
          <a:bodyPr/>
          <a:lstStyle/>
          <a:p>
            <a:r>
              <a:rPr lang="tr-TR" smtClean="0"/>
              <a:t>Nihat BÜLBÜL</a:t>
            </a:r>
            <a:endParaRPr lang="tr-T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commending A Strategy">
  <a:themeElements>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fontScheme name="Recommending A Strategy">
      <a:majorFont>
        <a:latin typeface="Tahoma"/>
        <a:ea typeface=""/>
        <a:cs typeface=""/>
      </a:majorFont>
      <a:minorFont>
        <a:latin typeface="Tahoma"/>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tr-TR" sz="1800" b="0" i="0" u="none" strike="noStrike" cap="none" normalizeH="0" baseline="0" smtClean="0">
            <a:ln>
              <a:noFill/>
            </a:ln>
            <a:solidFill>
              <a:schemeClr val="tx1"/>
            </a:solidFill>
            <a:effectLst/>
            <a:latin typeface="Arial" charset="0"/>
          </a:defRPr>
        </a:defPPr>
      </a:lstStyle>
    </a:lnDef>
  </a:objectDefaults>
  <a:extraClrSchemeLst>
    <a:extraClrScheme>
      <a:clrScheme name="Recommending A Strategy 1">
        <a:dk1>
          <a:srgbClr val="009999"/>
        </a:dk1>
        <a:lt1>
          <a:srgbClr val="FFFFFF"/>
        </a:lt1>
        <a:dk2>
          <a:srgbClr val="000066"/>
        </a:dk2>
        <a:lt2>
          <a:srgbClr val="339966"/>
        </a:lt2>
        <a:accent1>
          <a:srgbClr val="00CC99"/>
        </a:accent1>
        <a:accent2>
          <a:srgbClr val="0099CC"/>
        </a:accent2>
        <a:accent3>
          <a:srgbClr val="AAAAB8"/>
        </a:accent3>
        <a:accent4>
          <a:srgbClr val="DADADA"/>
        </a:accent4>
        <a:accent5>
          <a:srgbClr val="AAE2CA"/>
        </a:accent5>
        <a:accent6>
          <a:srgbClr val="008AB9"/>
        </a:accent6>
        <a:hlink>
          <a:srgbClr val="336699"/>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2">
        <a:dk1>
          <a:srgbClr val="000000"/>
        </a:dk1>
        <a:lt1>
          <a:srgbClr val="FFFFFF"/>
        </a:lt1>
        <a:dk2>
          <a:srgbClr val="009900"/>
        </a:dk2>
        <a:lt2>
          <a:srgbClr val="CC0000"/>
        </a:lt2>
        <a:accent1>
          <a:srgbClr val="CCCC00"/>
        </a:accent1>
        <a:accent2>
          <a:srgbClr val="3333CC"/>
        </a:accent2>
        <a:accent3>
          <a:srgbClr val="FFFFFF"/>
        </a:accent3>
        <a:accent4>
          <a:srgbClr val="000000"/>
        </a:accent4>
        <a:accent5>
          <a:srgbClr val="E2E2AA"/>
        </a:accent5>
        <a:accent6>
          <a:srgbClr val="2D2DB9"/>
        </a:accent6>
        <a:hlink>
          <a:srgbClr val="000000"/>
        </a:hlink>
        <a:folHlink>
          <a:srgbClr val="808080"/>
        </a:folHlink>
      </a:clrScheme>
      <a:clrMap bg1="lt1" tx1="dk1" bg2="lt2" tx2="dk2" accent1="accent1" accent2="accent2" accent3="accent3" accent4="accent4" accent5="accent5" accent6="accent6" hlink="hlink" folHlink="folHlink"/>
    </a:extraClrScheme>
    <a:extraClrScheme>
      <a:clrScheme name="Recommending A Strateg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Recommending A Strategy 4">
        <a:dk1>
          <a:srgbClr val="333399"/>
        </a:dk1>
        <a:lt1>
          <a:srgbClr val="FFFFCC"/>
        </a:lt1>
        <a:dk2>
          <a:srgbClr val="000000"/>
        </a:dk2>
        <a:lt2>
          <a:srgbClr val="0000FF"/>
        </a:lt2>
        <a:accent1>
          <a:srgbClr val="800000"/>
        </a:accent1>
        <a:accent2>
          <a:srgbClr val="3366CC"/>
        </a:accent2>
        <a:accent3>
          <a:srgbClr val="AAAAAA"/>
        </a:accent3>
        <a:accent4>
          <a:srgbClr val="DADAAE"/>
        </a:accent4>
        <a:accent5>
          <a:srgbClr val="C0AAAA"/>
        </a:accent5>
        <a:accent6>
          <a:srgbClr val="2D5CB9"/>
        </a:accent6>
        <a:hlink>
          <a:srgbClr val="FF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5">
        <a:dk1>
          <a:srgbClr val="CC3300"/>
        </a:dk1>
        <a:lt1>
          <a:srgbClr val="FFFFCC"/>
        </a:lt1>
        <a:dk2>
          <a:srgbClr val="000000"/>
        </a:dk2>
        <a:lt2>
          <a:srgbClr val="CC6600"/>
        </a:lt2>
        <a:accent1>
          <a:srgbClr val="993300"/>
        </a:accent1>
        <a:accent2>
          <a:srgbClr val="808000"/>
        </a:accent2>
        <a:accent3>
          <a:srgbClr val="AAAAAA"/>
        </a:accent3>
        <a:accent4>
          <a:srgbClr val="DADAAE"/>
        </a:accent4>
        <a:accent5>
          <a:srgbClr val="CAADAA"/>
        </a:accent5>
        <a:accent6>
          <a:srgbClr val="7373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6">
        <a:dk1>
          <a:srgbClr val="66CCFF"/>
        </a:dk1>
        <a:lt1>
          <a:srgbClr val="CCECFF"/>
        </a:lt1>
        <a:dk2>
          <a:srgbClr val="000000"/>
        </a:dk2>
        <a:lt2>
          <a:srgbClr val="9999FF"/>
        </a:lt2>
        <a:accent1>
          <a:srgbClr val="FFFFFF"/>
        </a:accent1>
        <a:accent2>
          <a:srgbClr val="99CCFF"/>
        </a:accent2>
        <a:accent3>
          <a:srgbClr val="AAAAAA"/>
        </a:accent3>
        <a:accent4>
          <a:srgbClr val="AEC9DA"/>
        </a:accent4>
        <a:accent5>
          <a:srgbClr val="FFFFFF"/>
        </a:accent5>
        <a:accent6>
          <a:srgbClr val="8AB9E7"/>
        </a:accent6>
        <a:hlink>
          <a:srgbClr val="CCEC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7">
        <a:dk1>
          <a:srgbClr val="993366"/>
        </a:dk1>
        <a:lt1>
          <a:srgbClr val="FFFFCC"/>
        </a:lt1>
        <a:dk2>
          <a:srgbClr val="333399"/>
        </a:dk2>
        <a:lt2>
          <a:srgbClr val="0066FF"/>
        </a:lt2>
        <a:accent1>
          <a:srgbClr val="6600FF"/>
        </a:accent1>
        <a:accent2>
          <a:srgbClr val="0099CC"/>
        </a:accent2>
        <a:accent3>
          <a:srgbClr val="ADADCA"/>
        </a:accent3>
        <a:accent4>
          <a:srgbClr val="DADAAE"/>
        </a:accent4>
        <a:accent5>
          <a:srgbClr val="B8AAFF"/>
        </a:accent5>
        <a:accent6>
          <a:srgbClr val="008AB9"/>
        </a:accent6>
        <a:hlink>
          <a:srgbClr val="66FFFF"/>
        </a:hlink>
        <a:folHlink>
          <a:srgbClr val="B2B2B2"/>
        </a:folHlink>
      </a:clrScheme>
      <a:clrMap bg1="dk2" tx1="lt1" bg2="dk1" tx2="lt2" accent1="accent1" accent2="accent2" accent3="accent3" accent4="accent4" accent5="accent5" accent6="accent6" hlink="hlink" folHlink="folHlink"/>
    </a:extraClrScheme>
    <a:extraClrScheme>
      <a:clrScheme name="Recommending A Strategy 8">
        <a:dk1>
          <a:srgbClr val="993366"/>
        </a:dk1>
        <a:lt1>
          <a:srgbClr val="EAEAEA"/>
        </a:lt1>
        <a:dk2>
          <a:srgbClr val="660066"/>
        </a:dk2>
        <a:lt2>
          <a:srgbClr val="CC0000"/>
        </a:lt2>
        <a:accent1>
          <a:srgbClr val="A50021"/>
        </a:accent1>
        <a:accent2>
          <a:srgbClr val="660033"/>
        </a:accent2>
        <a:accent3>
          <a:srgbClr val="B8AAB8"/>
        </a:accent3>
        <a:accent4>
          <a:srgbClr val="C8C8C8"/>
        </a:accent4>
        <a:accent5>
          <a:srgbClr val="CFAAAB"/>
        </a:accent5>
        <a:accent6>
          <a:srgbClr val="5C00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177</TotalTime>
  <Words>1004</Words>
  <Application>Microsoft Office PowerPoint</Application>
  <PresentationFormat>Ekran Gösterisi (4:3)</PresentationFormat>
  <Paragraphs>324</Paragraphs>
  <Slides>44</Slides>
  <Notes>22</Notes>
  <HiddenSlides>0</HiddenSlides>
  <MMClips>0</MMClips>
  <ScaleCrop>false</ScaleCrop>
  <HeadingPairs>
    <vt:vector size="6" baseType="variant">
      <vt:variant>
        <vt:lpstr>Tema</vt:lpstr>
      </vt:variant>
      <vt:variant>
        <vt:i4>1</vt:i4>
      </vt:variant>
      <vt:variant>
        <vt:lpstr>Katıştırılmış OLE Hizmet Programları</vt:lpstr>
      </vt:variant>
      <vt:variant>
        <vt:i4>1</vt:i4>
      </vt:variant>
      <vt:variant>
        <vt:lpstr>Slayt Başlıkları</vt:lpstr>
      </vt:variant>
      <vt:variant>
        <vt:i4>44</vt:i4>
      </vt:variant>
    </vt:vector>
  </HeadingPairs>
  <TitlesOfParts>
    <vt:vector size="46" baseType="lpstr">
      <vt:lpstr>Recommending A Strategy</vt:lpstr>
      <vt:lpstr>Clip</vt:lpstr>
      <vt:lpstr>EFQM MÜKEMMELLİK MODELİ</vt:lpstr>
      <vt:lpstr>Slayt 2</vt:lpstr>
      <vt:lpstr>TOPLAM KALİTE NEDİR?</vt:lpstr>
      <vt:lpstr>TOPLAM KALİTE YÖNETİMİ</vt:lpstr>
      <vt:lpstr>DÜNYADAKİ KALİTE ÖDÜLLERİ</vt:lpstr>
      <vt:lpstr>ÖDÜL MODELLERİNİN KARŞILAŞTIRILMASI</vt:lpstr>
      <vt:lpstr> ÖDÜL KATEGORİLERİ</vt:lpstr>
      <vt:lpstr>MODELİN ORTAYA ÇIKIŞI</vt:lpstr>
      <vt:lpstr>MODELİN ORTAYA ÇIKIŞI - 2</vt:lpstr>
      <vt:lpstr>MODELİN İÇERİĞİ ve YAPISI </vt:lpstr>
      <vt:lpstr>MODELİN İÇERİĞİ ve YAPISI - 2 </vt:lpstr>
      <vt:lpstr>MODELİN İÇERİĞİ ve YAPISI - 3</vt:lpstr>
      <vt:lpstr>GİRDİ KRİTERLERİ </vt:lpstr>
      <vt:lpstr>SONUÇ KRİTERLERİ</vt:lpstr>
      <vt:lpstr>MODELİN KRİTERLERİ</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lpstr>Slayt 29</vt:lpstr>
      <vt:lpstr>Slayt 30</vt:lpstr>
      <vt:lpstr>Slayt 31</vt:lpstr>
      <vt:lpstr>Slayt 32</vt:lpstr>
      <vt:lpstr>Slayt 33</vt:lpstr>
      <vt:lpstr>TOPLAM KALİTE YÖNETİMİ VE EFQM MODELİ</vt:lpstr>
      <vt:lpstr>ÖZDEĞERLENDİRME</vt:lpstr>
      <vt:lpstr>EFQM-KalDer İşbirliği</vt:lpstr>
      <vt:lpstr>EFQM MÜKEMMELLİK AŞAMALARI</vt:lpstr>
      <vt:lpstr>ULUSAL KALİTE ÖDÜLÜ</vt:lpstr>
      <vt:lpstr>ULUSAL KALİTE ÖDÜLÜ</vt:lpstr>
      <vt:lpstr>MODELİ UYGULAMAYA BAŞLAMA NEDENLERİ </vt:lpstr>
      <vt:lpstr>Modelin Kuruluşa Kazandırdıkları -1</vt:lpstr>
      <vt:lpstr>Modelin Kuruluşa Kazandırdıkları-2</vt:lpstr>
      <vt:lpstr>RADAR HESAPLAMA METODU </vt:lpstr>
      <vt:lpstr>RADAR BOYUTLARI ve UNSURLARI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EFQM MÜKEMMELLİK MODELİ</dc:title>
  <dc:creator>xxXXxx</dc:creator>
  <cp:lastModifiedBy>Lg</cp:lastModifiedBy>
  <cp:revision>8</cp:revision>
  <dcterms:created xsi:type="dcterms:W3CDTF">2006-01-15T14:40:53Z</dcterms:created>
  <dcterms:modified xsi:type="dcterms:W3CDTF">2012-11-27T06:25:24Z</dcterms:modified>
</cp:coreProperties>
</file>